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4"/>
  </p:notesMasterIdLst>
  <p:handoutMasterIdLst>
    <p:handoutMasterId r:id="rId55"/>
  </p:handoutMasterIdLst>
  <p:sldIdLst>
    <p:sldId id="257" r:id="rId2"/>
    <p:sldId id="256" r:id="rId3"/>
    <p:sldId id="258" r:id="rId4"/>
    <p:sldId id="259" r:id="rId5"/>
    <p:sldId id="261" r:id="rId6"/>
    <p:sldId id="263" r:id="rId7"/>
    <p:sldId id="305" r:id="rId8"/>
    <p:sldId id="312" r:id="rId9"/>
    <p:sldId id="306" r:id="rId10"/>
    <p:sldId id="307" r:id="rId11"/>
    <p:sldId id="308" r:id="rId12"/>
    <p:sldId id="309" r:id="rId13"/>
    <p:sldId id="318" r:id="rId14"/>
    <p:sldId id="265" r:id="rId15"/>
    <p:sldId id="267" r:id="rId16"/>
    <p:sldId id="331" r:id="rId17"/>
    <p:sldId id="266" r:id="rId18"/>
    <p:sldId id="269" r:id="rId19"/>
    <p:sldId id="268" r:id="rId20"/>
    <p:sldId id="271" r:id="rId21"/>
    <p:sldId id="272" r:id="rId22"/>
    <p:sldId id="273" r:id="rId23"/>
    <p:sldId id="274" r:id="rId24"/>
    <p:sldId id="310" r:id="rId25"/>
    <p:sldId id="301" r:id="rId26"/>
    <p:sldId id="320" r:id="rId27"/>
    <p:sldId id="319" r:id="rId28"/>
    <p:sldId id="276" r:id="rId29"/>
    <p:sldId id="278" r:id="rId30"/>
    <p:sldId id="279" r:id="rId31"/>
    <p:sldId id="281" r:id="rId32"/>
    <p:sldId id="322" r:id="rId33"/>
    <p:sldId id="283" r:id="rId34"/>
    <p:sldId id="284" r:id="rId35"/>
    <p:sldId id="285" r:id="rId36"/>
    <p:sldId id="286" r:id="rId37"/>
    <p:sldId id="288" r:id="rId38"/>
    <p:sldId id="289" r:id="rId39"/>
    <p:sldId id="290" r:id="rId40"/>
    <p:sldId id="291" r:id="rId41"/>
    <p:sldId id="292" r:id="rId42"/>
    <p:sldId id="293" r:id="rId43"/>
    <p:sldId id="294" r:id="rId44"/>
    <p:sldId id="295" r:id="rId45"/>
    <p:sldId id="296" r:id="rId46"/>
    <p:sldId id="297" r:id="rId47"/>
    <p:sldId id="298" r:id="rId48"/>
    <p:sldId id="287" r:id="rId49"/>
    <p:sldId id="321" r:id="rId50"/>
    <p:sldId id="315" r:id="rId51"/>
    <p:sldId id="316" r:id="rId52"/>
    <p:sldId id="317" r:id="rId53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sz="4400" kern="1200">
        <a:solidFill>
          <a:schemeClr val="tx2"/>
        </a:solidFill>
        <a:latin typeface="Times New Roman" pitchFamily="18" charset="0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sz="4400" kern="1200">
        <a:solidFill>
          <a:schemeClr val="tx2"/>
        </a:solidFill>
        <a:latin typeface="Times New Roman" pitchFamily="18" charset="0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sz="4400" kern="1200">
        <a:solidFill>
          <a:schemeClr val="tx2"/>
        </a:solidFill>
        <a:latin typeface="Times New Roman" pitchFamily="18" charset="0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sz="4400" kern="1200">
        <a:solidFill>
          <a:schemeClr val="tx2"/>
        </a:solidFill>
        <a:latin typeface="Times New Roman" pitchFamily="18" charset="0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sz="4400" kern="1200">
        <a:solidFill>
          <a:schemeClr val="tx2"/>
        </a:solidFill>
        <a:latin typeface="Times New Roman" pitchFamily="18" charset="0"/>
        <a:ea typeface="굴림" pitchFamily="50" charset="-127"/>
        <a:cs typeface="+mn-cs"/>
      </a:defRPr>
    </a:lvl5pPr>
    <a:lvl6pPr marL="2286000" algn="l" defTabSz="914400" rtl="0" eaLnBrk="1" latinLnBrk="0" hangingPunct="1">
      <a:defRPr kumimoji="1" sz="4400" kern="1200">
        <a:solidFill>
          <a:schemeClr val="tx2"/>
        </a:solidFill>
        <a:latin typeface="Times New Roman" pitchFamily="18" charset="0"/>
        <a:ea typeface="굴림" pitchFamily="50" charset="-127"/>
        <a:cs typeface="+mn-cs"/>
      </a:defRPr>
    </a:lvl6pPr>
    <a:lvl7pPr marL="2743200" algn="l" defTabSz="914400" rtl="0" eaLnBrk="1" latinLnBrk="0" hangingPunct="1">
      <a:defRPr kumimoji="1" sz="4400" kern="1200">
        <a:solidFill>
          <a:schemeClr val="tx2"/>
        </a:solidFill>
        <a:latin typeface="Times New Roman" pitchFamily="18" charset="0"/>
        <a:ea typeface="굴림" pitchFamily="50" charset="-127"/>
        <a:cs typeface="+mn-cs"/>
      </a:defRPr>
    </a:lvl7pPr>
    <a:lvl8pPr marL="3200400" algn="l" defTabSz="914400" rtl="0" eaLnBrk="1" latinLnBrk="0" hangingPunct="1">
      <a:defRPr kumimoji="1" sz="4400" kern="1200">
        <a:solidFill>
          <a:schemeClr val="tx2"/>
        </a:solidFill>
        <a:latin typeface="Times New Roman" pitchFamily="18" charset="0"/>
        <a:ea typeface="굴림" pitchFamily="50" charset="-127"/>
        <a:cs typeface="+mn-cs"/>
      </a:defRPr>
    </a:lvl8pPr>
    <a:lvl9pPr marL="3657600" algn="l" defTabSz="914400" rtl="0" eaLnBrk="1" latinLnBrk="0" hangingPunct="1">
      <a:defRPr kumimoji="1" sz="4400" kern="1200">
        <a:solidFill>
          <a:schemeClr val="tx2"/>
        </a:solidFill>
        <a:latin typeface="Times New Roman" pitchFamily="18" charset="0"/>
        <a:ea typeface="굴림" pitchFamily="50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FF66FF"/>
    <a:srgbClr val="FFFF00"/>
    <a:srgbClr val="3399FF"/>
    <a:srgbClr val="FF0066"/>
    <a:srgbClr val="0000FF"/>
    <a:srgbClr val="008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366" autoAdjust="0"/>
  </p:normalViewPr>
  <p:slideViewPr>
    <p:cSldViewPr>
      <p:cViewPr>
        <p:scale>
          <a:sx n="100" d="100"/>
          <a:sy n="100" d="100"/>
        </p:scale>
        <p:origin x="-294" y="-2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32.xml"/><Relationship Id="rId2" Type="http://schemas.openxmlformats.org/officeDocument/2006/relationships/slide" Target="slides/slide27.xml"/><Relationship Id="rId1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image" Target="../media/image21.wmf"/><Relationship Id="rId7" Type="http://schemas.openxmlformats.org/officeDocument/2006/relationships/image" Target="../media/image25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6" Type="http://schemas.openxmlformats.org/officeDocument/2006/relationships/image" Target="../media/image24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26.wmf"/><Relationship Id="rId5" Type="http://schemas.openxmlformats.org/officeDocument/2006/relationships/image" Target="../media/image27.wmf"/><Relationship Id="rId4" Type="http://schemas.openxmlformats.org/officeDocument/2006/relationships/image" Target="../media/image4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4" Type="http://schemas.openxmlformats.org/officeDocument/2006/relationships/image" Target="../media/image18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4" Type="http://schemas.openxmlformats.org/officeDocument/2006/relationships/image" Target="../media/image34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7" Type="http://schemas.openxmlformats.org/officeDocument/2006/relationships/image" Target="../media/image18.wmf"/><Relationship Id="rId2" Type="http://schemas.openxmlformats.org/officeDocument/2006/relationships/image" Target="../media/image35.wmf"/><Relationship Id="rId1" Type="http://schemas.openxmlformats.org/officeDocument/2006/relationships/image" Target="../media/image28.wmf"/><Relationship Id="rId6" Type="http://schemas.openxmlformats.org/officeDocument/2006/relationships/image" Target="../media/image39.wmf"/><Relationship Id="rId5" Type="http://schemas.openxmlformats.org/officeDocument/2006/relationships/image" Target="../media/image38.wmf"/><Relationship Id="rId4" Type="http://schemas.openxmlformats.org/officeDocument/2006/relationships/image" Target="../media/image37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7" Type="http://schemas.openxmlformats.org/officeDocument/2006/relationships/image" Target="../media/image18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Relationship Id="rId6" Type="http://schemas.openxmlformats.org/officeDocument/2006/relationships/image" Target="../media/image36.wmf"/><Relationship Id="rId5" Type="http://schemas.openxmlformats.org/officeDocument/2006/relationships/image" Target="../media/image43.wmf"/><Relationship Id="rId4" Type="http://schemas.openxmlformats.org/officeDocument/2006/relationships/image" Target="../media/image28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44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43.wmf"/><Relationship Id="rId1" Type="http://schemas.openxmlformats.org/officeDocument/2006/relationships/image" Target="../media/image28.wmf"/><Relationship Id="rId6" Type="http://schemas.openxmlformats.org/officeDocument/2006/relationships/image" Target="../media/image46.wmf"/><Relationship Id="rId5" Type="http://schemas.openxmlformats.org/officeDocument/2006/relationships/image" Target="../media/image18.wmf"/><Relationship Id="rId4" Type="http://schemas.openxmlformats.org/officeDocument/2006/relationships/image" Target="../media/image45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42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Relationship Id="rId6" Type="http://schemas.openxmlformats.org/officeDocument/2006/relationships/image" Target="../media/image52.wmf"/><Relationship Id="rId5" Type="http://schemas.openxmlformats.org/officeDocument/2006/relationships/image" Target="../media/image51.wmf"/><Relationship Id="rId4" Type="http://schemas.openxmlformats.org/officeDocument/2006/relationships/image" Target="../media/image5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53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6.wmf"/><Relationship Id="rId2" Type="http://schemas.openxmlformats.org/officeDocument/2006/relationships/image" Target="../media/image55.wmf"/><Relationship Id="rId1" Type="http://schemas.openxmlformats.org/officeDocument/2006/relationships/image" Target="../media/image54.wmf"/></Relationships>
</file>

<file path=ppt/drawings/_rels/vmlDrawing2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9.wmf"/><Relationship Id="rId2" Type="http://schemas.openxmlformats.org/officeDocument/2006/relationships/image" Target="../media/image58.wmf"/><Relationship Id="rId1" Type="http://schemas.openxmlformats.org/officeDocument/2006/relationships/image" Target="../media/image57.wmf"/></Relationships>
</file>

<file path=ppt/drawings/_rels/vmlDrawing23.vml.rels><?xml version="1.0" encoding="UTF-8" standalone="yes"?>
<Relationships xmlns="http://schemas.openxmlformats.org/package/2006/relationships"><Relationship Id="rId3" Type="http://schemas.openxmlformats.org/officeDocument/2006/relationships/image" Target="../media/image61.wmf"/><Relationship Id="rId2" Type="http://schemas.openxmlformats.org/officeDocument/2006/relationships/image" Target="../media/image53.wmf"/><Relationship Id="rId1" Type="http://schemas.openxmlformats.org/officeDocument/2006/relationships/image" Target="../media/image60.wmf"/></Relationships>
</file>

<file path=ppt/drawings/_rels/vmlDrawing24.vml.rels><?xml version="1.0" encoding="UTF-8" standalone="yes"?>
<Relationships xmlns="http://schemas.openxmlformats.org/package/2006/relationships"><Relationship Id="rId3" Type="http://schemas.openxmlformats.org/officeDocument/2006/relationships/image" Target="../media/image60.wmf"/><Relationship Id="rId2" Type="http://schemas.openxmlformats.org/officeDocument/2006/relationships/image" Target="../media/image63.wmf"/><Relationship Id="rId1" Type="http://schemas.openxmlformats.org/officeDocument/2006/relationships/image" Target="../media/image62.wmf"/><Relationship Id="rId6" Type="http://schemas.openxmlformats.org/officeDocument/2006/relationships/image" Target="../media/image66.wmf"/><Relationship Id="rId5" Type="http://schemas.openxmlformats.org/officeDocument/2006/relationships/image" Target="../media/image65.wmf"/><Relationship Id="rId4" Type="http://schemas.openxmlformats.org/officeDocument/2006/relationships/image" Target="../media/image64.wmf"/></Relationships>
</file>

<file path=ppt/drawings/_rels/vmlDrawing25.vml.rels><?xml version="1.0" encoding="UTF-8" standalone="yes"?>
<Relationships xmlns="http://schemas.openxmlformats.org/package/2006/relationships"><Relationship Id="rId2" Type="http://schemas.openxmlformats.org/officeDocument/2006/relationships/image" Target="../media/image67.wmf"/><Relationship Id="rId1" Type="http://schemas.openxmlformats.org/officeDocument/2006/relationships/image" Target="../media/image66.wmf"/></Relationships>
</file>

<file path=ppt/drawings/_rels/vmlDrawing26.vml.rels><?xml version="1.0" encoding="UTF-8" standalone="yes"?>
<Relationships xmlns="http://schemas.openxmlformats.org/package/2006/relationships"><Relationship Id="rId8" Type="http://schemas.openxmlformats.org/officeDocument/2006/relationships/image" Target="../media/image75.wmf"/><Relationship Id="rId3" Type="http://schemas.openxmlformats.org/officeDocument/2006/relationships/image" Target="../media/image70.wmf"/><Relationship Id="rId7" Type="http://schemas.openxmlformats.org/officeDocument/2006/relationships/image" Target="../media/image74.wmf"/><Relationship Id="rId2" Type="http://schemas.openxmlformats.org/officeDocument/2006/relationships/image" Target="../media/image69.wmf"/><Relationship Id="rId1" Type="http://schemas.openxmlformats.org/officeDocument/2006/relationships/image" Target="../media/image68.wmf"/><Relationship Id="rId6" Type="http://schemas.openxmlformats.org/officeDocument/2006/relationships/image" Target="../media/image73.wmf"/><Relationship Id="rId5" Type="http://schemas.openxmlformats.org/officeDocument/2006/relationships/image" Target="../media/image72.wmf"/><Relationship Id="rId4" Type="http://schemas.openxmlformats.org/officeDocument/2006/relationships/image" Target="../media/image71.wmf"/></Relationships>
</file>

<file path=ppt/drawings/_rels/vmlDrawing27.vml.rels><?xml version="1.0" encoding="UTF-8" standalone="yes"?>
<Relationships xmlns="http://schemas.openxmlformats.org/package/2006/relationships"><Relationship Id="rId3" Type="http://schemas.openxmlformats.org/officeDocument/2006/relationships/image" Target="../media/image78.wmf"/><Relationship Id="rId2" Type="http://schemas.openxmlformats.org/officeDocument/2006/relationships/image" Target="../media/image77.wmf"/><Relationship Id="rId1" Type="http://schemas.openxmlformats.org/officeDocument/2006/relationships/image" Target="../media/image76.wmf"/><Relationship Id="rId5" Type="http://schemas.openxmlformats.org/officeDocument/2006/relationships/image" Target="../media/image80.wmf"/><Relationship Id="rId4" Type="http://schemas.openxmlformats.org/officeDocument/2006/relationships/image" Target="../media/image79.wmf"/></Relationships>
</file>

<file path=ppt/drawings/_rels/vmlDrawing28.vml.rels><?xml version="1.0" encoding="UTF-8" standalone="yes"?>
<Relationships xmlns="http://schemas.openxmlformats.org/package/2006/relationships"><Relationship Id="rId3" Type="http://schemas.openxmlformats.org/officeDocument/2006/relationships/image" Target="../media/image84.wmf"/><Relationship Id="rId2" Type="http://schemas.openxmlformats.org/officeDocument/2006/relationships/image" Target="../media/image83.wmf"/><Relationship Id="rId1" Type="http://schemas.openxmlformats.org/officeDocument/2006/relationships/image" Target="../media/image47.wmf"/><Relationship Id="rId4" Type="http://schemas.openxmlformats.org/officeDocument/2006/relationships/image" Target="../media/image85.wmf"/></Relationships>
</file>

<file path=ppt/drawings/_rels/vmlDrawing29.vml.rels><?xml version="1.0" encoding="UTF-8" standalone="yes"?>
<Relationships xmlns="http://schemas.openxmlformats.org/package/2006/relationships"><Relationship Id="rId3" Type="http://schemas.openxmlformats.org/officeDocument/2006/relationships/image" Target="../media/image88.wmf"/><Relationship Id="rId2" Type="http://schemas.openxmlformats.org/officeDocument/2006/relationships/image" Target="../media/image87.wmf"/><Relationship Id="rId1" Type="http://schemas.openxmlformats.org/officeDocument/2006/relationships/image" Target="../media/image86.wmf"/><Relationship Id="rId5" Type="http://schemas.openxmlformats.org/officeDocument/2006/relationships/image" Target="../media/image90.wmf"/><Relationship Id="rId4" Type="http://schemas.openxmlformats.org/officeDocument/2006/relationships/image" Target="../media/image8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5.wmf"/><Relationship Id="rId1" Type="http://schemas.openxmlformats.org/officeDocument/2006/relationships/image" Target="../media/image2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CFE9CDB1-CC67-49F3-BA05-189AE30A7C8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1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1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04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04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1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1">
                <a:solidFill>
                  <a:schemeClr val="tx1"/>
                </a:solidFill>
              </a:defRPr>
            </a:lvl1pPr>
          </a:lstStyle>
          <a:p>
            <a:fld id="{076BFC99-DF98-425E-84F7-E47715768BD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 latinLnBrk="1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fontAlgn="base" latinLnBrk="1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fontAlgn="base" latinLnBrk="1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fontAlgn="base" latinLnBrk="1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fontAlgn="base" latinLnBrk="1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D385CD0-0B93-476D-927E-91D18B9C360E}" type="slidenum">
              <a:rPr lang="en-US"/>
              <a:pPr/>
              <a:t>1</a:t>
            </a:fld>
            <a:endParaRPr lang="en-US"/>
          </a:p>
        </p:txBody>
      </p:sp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7644C3F-E4ED-4CFC-AB10-A664EA4A2927}" type="slidenum">
              <a:rPr lang="en-US"/>
              <a:pPr/>
              <a:t>6</a:t>
            </a:fld>
            <a:endParaRPr lang="en-US"/>
          </a:p>
        </p:txBody>
      </p:sp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B9DF428-D140-4E28-86C0-6013E87BECDC}" type="slidenum">
              <a:rPr lang="en-US"/>
              <a:pPr/>
              <a:t>7</a:t>
            </a:fld>
            <a:endParaRPr lang="en-US"/>
          </a:p>
        </p:txBody>
      </p:sp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6BFC99-DF98-425E-84F7-E47715768BD3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96FD6B8-7A75-46E4-8906-4386513245E6}" type="slidenum">
              <a:rPr lang="en-US"/>
              <a:pPr/>
              <a:t>50</a:t>
            </a:fld>
            <a:endParaRPr lang="en-US"/>
          </a:p>
        </p:txBody>
      </p:sp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4438" cy="4110038"/>
          </a:xfrm>
          <a:ln/>
        </p:spPr>
        <p:txBody>
          <a:bodyPr lIns="90488" tIns="44450" rIns="90488" bIns="4445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37D2DB2-EE4A-4558-8E0C-A186EEBBEBE5}" type="slidenum">
              <a:rPr lang="en-US"/>
              <a:pPr/>
              <a:t>51</a:t>
            </a:fld>
            <a:endParaRPr lang="en-US"/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4438" cy="4110038"/>
          </a:xfrm>
          <a:ln/>
        </p:spPr>
        <p:txBody>
          <a:bodyPr lIns="90488" tIns="44450" rIns="90488" bIns="4445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1C261F5-1018-4BAF-8DA8-7EA7F3AE4BD3}" type="slidenum">
              <a:rPr lang="en-US"/>
              <a:pPr/>
              <a:t>52</a:t>
            </a:fld>
            <a:endParaRPr lang="en-US"/>
          </a:p>
        </p:txBody>
      </p:sp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4438" cy="4110038"/>
          </a:xfrm>
          <a:ln/>
        </p:spPr>
        <p:txBody>
          <a:bodyPr lIns="90488" tIns="44450" rIns="90488" bIns="44450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96EA86-BFC5-468B-9C24-D94D6E1ACA39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6A81A0-5CA4-40E2-B817-C9A4B3B48B4E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8441E0-B45A-4F68-BC94-C0DB24F65358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9FABD1-678B-4076-B087-CFB8C48E57D8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DB9850-BAB5-4BD0-B8D6-29A9046E88E0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C30843-34B3-4A50-A52C-71F82EF01E7A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553355-C322-4CD8-9271-18A5DB1094BD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73352C-CA7E-4730-A5C0-BD00313B9C2C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6805FD-7360-4E1A-BBCE-280DA39829DD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C9B9C1-AADE-4105-A131-69953C8C6337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76351C-520C-464B-941F-DE5E123997AD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endParaRPr lang="en-US" altLang="ko-K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endParaRPr lang="en-US" altLang="ko-K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2400">
                <a:solidFill>
                  <a:schemeClr val="tx1"/>
                </a:solidFill>
              </a:defRPr>
            </a:lvl1pPr>
          </a:lstStyle>
          <a:p>
            <a:fld id="{B02DFA15-1AF1-484D-B6C6-B5835027F219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fontAlgn="base" latinLnBrk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 latinLnBrk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 latinLnBrk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 latinLnBrk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10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12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4" Type="http://schemas.openxmlformats.org/officeDocument/2006/relationships/oleObject" Target="../embeddings/oleObject15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19.bin"/><Relationship Id="rId5" Type="http://schemas.openxmlformats.org/officeDocument/2006/relationships/oleObject" Target="../embeddings/oleObject18.bin"/><Relationship Id="rId4" Type="http://schemas.openxmlformats.org/officeDocument/2006/relationships/oleObject" Target="../embeddings/oleObject17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25.bin"/><Relationship Id="rId5" Type="http://schemas.openxmlformats.org/officeDocument/2006/relationships/oleObject" Target="../embeddings/oleObject24.bin"/><Relationship Id="rId10" Type="http://schemas.openxmlformats.org/officeDocument/2006/relationships/oleObject" Target="../embeddings/oleObject29.bin"/><Relationship Id="rId4" Type="http://schemas.openxmlformats.org/officeDocument/2006/relationships/oleObject" Target="../embeddings/oleObject23.bin"/><Relationship Id="rId9" Type="http://schemas.openxmlformats.org/officeDocument/2006/relationships/oleObject" Target="../embeddings/oleObject28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33.bin"/><Relationship Id="rId5" Type="http://schemas.openxmlformats.org/officeDocument/2006/relationships/oleObject" Target="../embeddings/oleObject32.bin"/><Relationship Id="rId4" Type="http://schemas.openxmlformats.org/officeDocument/2006/relationships/oleObject" Target="../embeddings/oleObject31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38.bin"/><Relationship Id="rId5" Type="http://schemas.openxmlformats.org/officeDocument/2006/relationships/oleObject" Target="../embeddings/oleObject37.bin"/><Relationship Id="rId4" Type="http://schemas.openxmlformats.org/officeDocument/2006/relationships/oleObject" Target="../embeddings/oleObject36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42.bin"/><Relationship Id="rId5" Type="http://schemas.openxmlformats.org/officeDocument/2006/relationships/oleObject" Target="../embeddings/oleObject41.bin"/><Relationship Id="rId4" Type="http://schemas.openxmlformats.org/officeDocument/2006/relationships/oleObject" Target="../embeddings/oleObject40.bin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8.bin"/><Relationship Id="rId3" Type="http://schemas.openxmlformats.org/officeDocument/2006/relationships/oleObject" Target="../embeddings/oleObject43.bin"/><Relationship Id="rId7" Type="http://schemas.openxmlformats.org/officeDocument/2006/relationships/oleObject" Target="../embeddings/oleObject4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46.bin"/><Relationship Id="rId5" Type="http://schemas.openxmlformats.org/officeDocument/2006/relationships/oleObject" Target="../embeddings/oleObject45.bin"/><Relationship Id="rId4" Type="http://schemas.openxmlformats.org/officeDocument/2006/relationships/oleObject" Target="../embeddings/oleObject44.bin"/><Relationship Id="rId9" Type="http://schemas.openxmlformats.org/officeDocument/2006/relationships/oleObject" Target="../embeddings/oleObject49.bin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5.bin"/><Relationship Id="rId3" Type="http://schemas.openxmlformats.org/officeDocument/2006/relationships/oleObject" Target="../embeddings/oleObject50.bin"/><Relationship Id="rId7" Type="http://schemas.openxmlformats.org/officeDocument/2006/relationships/oleObject" Target="../embeddings/oleObject5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53.bin"/><Relationship Id="rId11" Type="http://schemas.openxmlformats.org/officeDocument/2006/relationships/oleObject" Target="../embeddings/oleObject58.bin"/><Relationship Id="rId5" Type="http://schemas.openxmlformats.org/officeDocument/2006/relationships/oleObject" Target="../embeddings/oleObject52.bin"/><Relationship Id="rId10" Type="http://schemas.openxmlformats.org/officeDocument/2006/relationships/oleObject" Target="../embeddings/oleObject57.bin"/><Relationship Id="rId4" Type="http://schemas.openxmlformats.org/officeDocument/2006/relationships/oleObject" Target="../embeddings/oleObject51.bin"/><Relationship Id="rId9" Type="http://schemas.openxmlformats.org/officeDocument/2006/relationships/oleObject" Target="../embeddings/oleObject56.bin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6.v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5.bin"/><Relationship Id="rId3" Type="http://schemas.openxmlformats.org/officeDocument/2006/relationships/oleObject" Target="../embeddings/oleObject60.bin"/><Relationship Id="rId7" Type="http://schemas.openxmlformats.org/officeDocument/2006/relationships/oleObject" Target="../embeddings/oleObject6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63.bin"/><Relationship Id="rId5" Type="http://schemas.openxmlformats.org/officeDocument/2006/relationships/oleObject" Target="../embeddings/oleObject62.bin"/><Relationship Id="rId4" Type="http://schemas.openxmlformats.org/officeDocument/2006/relationships/oleObject" Target="../embeddings/oleObject61.bin"/><Relationship Id="rId9" Type="http://schemas.openxmlformats.org/officeDocument/2006/relationships/oleObject" Target="../embeddings/oleObject66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8.v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3.bin"/><Relationship Id="rId3" Type="http://schemas.openxmlformats.org/officeDocument/2006/relationships/oleObject" Target="../embeddings/oleObject68.bin"/><Relationship Id="rId7" Type="http://schemas.openxmlformats.org/officeDocument/2006/relationships/oleObject" Target="../embeddings/oleObject7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9.vml"/><Relationship Id="rId6" Type="http://schemas.openxmlformats.org/officeDocument/2006/relationships/oleObject" Target="../embeddings/oleObject71.bin"/><Relationship Id="rId5" Type="http://schemas.openxmlformats.org/officeDocument/2006/relationships/oleObject" Target="../embeddings/oleObject70.bin"/><Relationship Id="rId4" Type="http://schemas.openxmlformats.org/officeDocument/2006/relationships/oleObject" Target="../embeddings/oleObject69.bin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0.vml"/><Relationship Id="rId5" Type="http://schemas.openxmlformats.org/officeDocument/2006/relationships/oleObject" Target="../embeddings/oleObject76.bin"/><Relationship Id="rId4" Type="http://schemas.openxmlformats.org/officeDocument/2006/relationships/oleObject" Target="../embeddings/oleObject75.bin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1.vml"/><Relationship Id="rId5" Type="http://schemas.openxmlformats.org/officeDocument/2006/relationships/oleObject" Target="../embeddings/oleObject79.bin"/><Relationship Id="rId4" Type="http://schemas.openxmlformats.org/officeDocument/2006/relationships/oleObject" Target="../embeddings/oleObject78.bin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2.vml"/><Relationship Id="rId5" Type="http://schemas.openxmlformats.org/officeDocument/2006/relationships/oleObject" Target="../embeddings/oleObject82.bin"/><Relationship Id="rId4" Type="http://schemas.openxmlformats.org/officeDocument/2006/relationships/oleObject" Target="../embeddings/oleObject81.bin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3.vml"/><Relationship Id="rId6" Type="http://schemas.openxmlformats.org/officeDocument/2006/relationships/oleObject" Target="../embeddings/oleObject86.bin"/><Relationship Id="rId5" Type="http://schemas.openxmlformats.org/officeDocument/2006/relationships/oleObject" Target="../embeddings/oleObject85.bin"/><Relationship Id="rId4" Type="http://schemas.openxmlformats.org/officeDocument/2006/relationships/oleObject" Target="../embeddings/oleObject84.bin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2.bin"/><Relationship Id="rId3" Type="http://schemas.openxmlformats.org/officeDocument/2006/relationships/oleObject" Target="../embeddings/oleObject87.bin"/><Relationship Id="rId7" Type="http://schemas.openxmlformats.org/officeDocument/2006/relationships/oleObject" Target="../embeddings/oleObject9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4.vml"/><Relationship Id="rId6" Type="http://schemas.openxmlformats.org/officeDocument/2006/relationships/oleObject" Target="../embeddings/oleObject90.bin"/><Relationship Id="rId5" Type="http://schemas.openxmlformats.org/officeDocument/2006/relationships/oleObject" Target="../embeddings/oleObject89.bin"/><Relationship Id="rId4" Type="http://schemas.openxmlformats.org/officeDocument/2006/relationships/oleObject" Target="../embeddings/oleObject88.bin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5.vml"/><Relationship Id="rId4" Type="http://schemas.openxmlformats.org/officeDocument/2006/relationships/oleObject" Target="../embeddings/oleObject94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0.bin"/><Relationship Id="rId3" Type="http://schemas.openxmlformats.org/officeDocument/2006/relationships/oleObject" Target="../embeddings/oleObject95.bin"/><Relationship Id="rId7" Type="http://schemas.openxmlformats.org/officeDocument/2006/relationships/oleObject" Target="../embeddings/oleObject9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6.vml"/><Relationship Id="rId6" Type="http://schemas.openxmlformats.org/officeDocument/2006/relationships/oleObject" Target="../embeddings/oleObject98.bin"/><Relationship Id="rId5" Type="http://schemas.openxmlformats.org/officeDocument/2006/relationships/oleObject" Target="../embeddings/oleObject97.bin"/><Relationship Id="rId10" Type="http://schemas.openxmlformats.org/officeDocument/2006/relationships/oleObject" Target="../embeddings/oleObject102.bin"/><Relationship Id="rId4" Type="http://schemas.openxmlformats.org/officeDocument/2006/relationships/oleObject" Target="../embeddings/oleObject96.bin"/><Relationship Id="rId9" Type="http://schemas.openxmlformats.org/officeDocument/2006/relationships/oleObject" Target="../embeddings/oleObject101.bin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8.bin"/><Relationship Id="rId3" Type="http://schemas.openxmlformats.org/officeDocument/2006/relationships/oleObject" Target="../embeddings/oleObject103.bin"/><Relationship Id="rId7" Type="http://schemas.openxmlformats.org/officeDocument/2006/relationships/oleObject" Target="../embeddings/oleObject10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7.vml"/><Relationship Id="rId6" Type="http://schemas.openxmlformats.org/officeDocument/2006/relationships/oleObject" Target="../embeddings/oleObject106.bin"/><Relationship Id="rId5" Type="http://schemas.openxmlformats.org/officeDocument/2006/relationships/oleObject" Target="../embeddings/oleObject105.bin"/><Relationship Id="rId4" Type="http://schemas.openxmlformats.org/officeDocument/2006/relationships/oleObject" Target="../embeddings/oleObject104.bin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2.jpeg"/><Relationship Id="rId2" Type="http://schemas.openxmlformats.org/officeDocument/2006/relationships/image" Target="../media/image81.jpeg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8.vml"/><Relationship Id="rId6" Type="http://schemas.openxmlformats.org/officeDocument/2006/relationships/oleObject" Target="../embeddings/oleObject112.bin"/><Relationship Id="rId5" Type="http://schemas.openxmlformats.org/officeDocument/2006/relationships/oleObject" Target="../embeddings/oleObject111.bin"/><Relationship Id="rId4" Type="http://schemas.openxmlformats.org/officeDocument/2006/relationships/oleObject" Target="../embeddings/oleObject110.bin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3.bin"/><Relationship Id="rId7" Type="http://schemas.openxmlformats.org/officeDocument/2006/relationships/oleObject" Target="../embeddings/oleObject11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9.vml"/><Relationship Id="rId6" Type="http://schemas.openxmlformats.org/officeDocument/2006/relationships/oleObject" Target="../embeddings/oleObject116.bin"/><Relationship Id="rId5" Type="http://schemas.openxmlformats.org/officeDocument/2006/relationships/oleObject" Target="../embeddings/oleObject115.bin"/><Relationship Id="rId4" Type="http://schemas.openxmlformats.org/officeDocument/2006/relationships/oleObject" Target="../embeddings/oleObject114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320675" y="1447800"/>
            <a:ext cx="8823325" cy="2655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  <a:buFontTx/>
              <a:buChar char="•"/>
            </a:pPr>
            <a:r>
              <a:rPr lang="en-US" altLang="ko-KR" sz="2400" b="1">
                <a:solidFill>
                  <a:schemeClr val="tx1"/>
                </a:solidFill>
              </a:rPr>
              <a:t> </a:t>
            </a:r>
            <a:r>
              <a:rPr lang="en-US" altLang="ko-KR" sz="2800" b="1">
                <a:solidFill>
                  <a:schemeClr val="tx1"/>
                </a:solidFill>
              </a:rPr>
              <a:t>Ship is so far assumed to be in calm water to determine,</a:t>
            </a:r>
          </a:p>
          <a:p>
            <a:pPr>
              <a:lnSpc>
                <a:spcPct val="120000"/>
              </a:lnSpc>
            </a:pPr>
            <a:r>
              <a:rPr lang="en-US" altLang="ko-KR" sz="2800" b="1">
                <a:solidFill>
                  <a:schemeClr val="tx1"/>
                </a:solidFill>
              </a:rPr>
              <a:t>     - stability of ship</a:t>
            </a:r>
          </a:p>
          <a:p>
            <a:pPr>
              <a:lnSpc>
                <a:spcPct val="120000"/>
              </a:lnSpc>
            </a:pPr>
            <a:r>
              <a:rPr lang="en-US" altLang="ko-KR" sz="2800" b="1">
                <a:solidFill>
                  <a:schemeClr val="tx1"/>
                </a:solidFill>
              </a:rPr>
              <a:t>     - EHP calculation through Froude expansion</a:t>
            </a:r>
          </a:p>
          <a:p>
            <a:pPr>
              <a:lnSpc>
                <a:spcPct val="120000"/>
              </a:lnSpc>
              <a:buFontTx/>
              <a:buChar char="•"/>
            </a:pPr>
            <a:r>
              <a:rPr lang="en-US" altLang="ko-KR" sz="2800" b="1">
                <a:solidFill>
                  <a:schemeClr val="tx1"/>
                </a:solidFill>
              </a:rPr>
              <a:t> Ship usually, however, encounters waves in the sea.</a:t>
            </a:r>
          </a:p>
          <a:p>
            <a:pPr>
              <a:lnSpc>
                <a:spcPct val="120000"/>
              </a:lnSpc>
              <a:buFontTx/>
              <a:buChar char="•"/>
            </a:pPr>
            <a:r>
              <a:rPr lang="en-US" altLang="ko-KR" sz="2800" b="1">
                <a:solidFill>
                  <a:schemeClr val="tx1"/>
                </a:solidFill>
              </a:rPr>
              <a:t> Ship will respond due to wave action.</a:t>
            </a:r>
          </a:p>
        </p:txBody>
      </p:sp>
      <p:sp>
        <p:nvSpPr>
          <p:cNvPr id="3077" name="Freeform 5"/>
          <p:cNvSpPr>
            <a:spLocks/>
          </p:cNvSpPr>
          <p:nvPr/>
        </p:nvSpPr>
        <p:spPr bwMode="auto">
          <a:xfrm>
            <a:off x="2743200" y="4724400"/>
            <a:ext cx="3200400" cy="838200"/>
          </a:xfrm>
          <a:custGeom>
            <a:avLst/>
            <a:gdLst/>
            <a:ahLst/>
            <a:cxnLst>
              <a:cxn ang="0">
                <a:pos x="528" y="624"/>
              </a:cxn>
              <a:cxn ang="0">
                <a:pos x="2928" y="624"/>
              </a:cxn>
              <a:cxn ang="0">
                <a:pos x="3264" y="0"/>
              </a:cxn>
              <a:cxn ang="0">
                <a:pos x="0" y="240"/>
              </a:cxn>
              <a:cxn ang="0">
                <a:pos x="0" y="480"/>
              </a:cxn>
              <a:cxn ang="0">
                <a:pos x="288" y="480"/>
              </a:cxn>
              <a:cxn ang="0">
                <a:pos x="288" y="624"/>
              </a:cxn>
              <a:cxn ang="0">
                <a:pos x="624" y="624"/>
              </a:cxn>
            </a:cxnLst>
            <a:rect l="0" t="0" r="r" b="b"/>
            <a:pathLst>
              <a:path w="3264" h="624">
                <a:moveTo>
                  <a:pt x="528" y="624"/>
                </a:moveTo>
                <a:lnTo>
                  <a:pt x="2928" y="624"/>
                </a:lnTo>
                <a:lnTo>
                  <a:pt x="3264" y="0"/>
                </a:lnTo>
                <a:lnTo>
                  <a:pt x="0" y="240"/>
                </a:lnTo>
                <a:lnTo>
                  <a:pt x="0" y="480"/>
                </a:lnTo>
                <a:lnTo>
                  <a:pt x="288" y="480"/>
                </a:lnTo>
                <a:lnTo>
                  <a:pt x="288" y="624"/>
                </a:lnTo>
                <a:lnTo>
                  <a:pt x="624" y="624"/>
                </a:lnTo>
              </a:path>
            </a:pathLst>
          </a:custGeom>
          <a:solidFill>
            <a:srgbClr val="008000"/>
          </a:solidFill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8" name="AutoShape 6"/>
          <p:cNvSpPr>
            <a:spLocks noChangeArrowheads="1"/>
          </p:cNvSpPr>
          <p:nvPr/>
        </p:nvSpPr>
        <p:spPr bwMode="auto">
          <a:xfrm>
            <a:off x="1905000" y="5029200"/>
            <a:ext cx="685800" cy="457200"/>
          </a:xfrm>
          <a:prstGeom prst="rightArrow">
            <a:avLst>
              <a:gd name="adj1" fmla="val 50000"/>
              <a:gd name="adj2" fmla="val 37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9" name="AutoShape 7"/>
          <p:cNvSpPr>
            <a:spLocks noChangeArrowheads="1"/>
          </p:cNvSpPr>
          <p:nvPr/>
        </p:nvSpPr>
        <p:spPr bwMode="auto">
          <a:xfrm>
            <a:off x="6019800" y="4876800"/>
            <a:ext cx="685800" cy="457200"/>
          </a:xfrm>
          <a:prstGeom prst="rightArrow">
            <a:avLst>
              <a:gd name="adj1" fmla="val 50000"/>
              <a:gd name="adj2" fmla="val 37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80" name="Oval 8"/>
          <p:cNvSpPr>
            <a:spLocks noChangeArrowheads="1"/>
          </p:cNvSpPr>
          <p:nvPr/>
        </p:nvSpPr>
        <p:spPr bwMode="auto">
          <a:xfrm>
            <a:off x="228600" y="4800600"/>
            <a:ext cx="1676400" cy="990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304800" y="5080000"/>
            <a:ext cx="1520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2400" b="1">
                <a:solidFill>
                  <a:srgbClr val="FF0066"/>
                </a:solidFill>
              </a:rPr>
              <a:t>Excitation</a:t>
            </a:r>
          </a:p>
        </p:txBody>
      </p:sp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3852863" y="5945188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 sz="2400">
              <a:solidFill>
                <a:schemeClr val="tx1"/>
              </a:solidFill>
              <a:latin typeface="굴림" pitchFamily="50" charset="-127"/>
            </a:endParaRPr>
          </a:p>
        </p:txBody>
      </p:sp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533400" y="5867400"/>
            <a:ext cx="92868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2400" b="1">
                <a:solidFill>
                  <a:srgbClr val="0000FF"/>
                </a:solidFill>
              </a:rPr>
              <a:t>Wave</a:t>
            </a:r>
          </a:p>
          <a:p>
            <a:r>
              <a:rPr lang="en-US" altLang="ko-KR" sz="2400" b="1">
                <a:solidFill>
                  <a:srgbClr val="0000FF"/>
                </a:solidFill>
              </a:rPr>
              <a:t>Wind</a:t>
            </a:r>
          </a:p>
        </p:txBody>
      </p:sp>
      <p:sp>
        <p:nvSpPr>
          <p:cNvPr id="3084" name="AutoShape 12"/>
          <p:cNvSpPr>
            <a:spLocks noChangeArrowheads="1"/>
          </p:cNvSpPr>
          <p:nvPr/>
        </p:nvSpPr>
        <p:spPr bwMode="auto">
          <a:xfrm>
            <a:off x="6781800" y="4724400"/>
            <a:ext cx="1905000" cy="762000"/>
          </a:xfrm>
          <a:prstGeom prst="roundRect">
            <a:avLst>
              <a:gd name="adj" fmla="val 16667"/>
            </a:avLst>
          </a:prstGeom>
          <a:solidFill>
            <a:srgbClr val="3399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ko-KR" sz="2400" b="1">
                <a:solidFill>
                  <a:srgbClr val="FF0066"/>
                </a:solidFill>
              </a:rPr>
              <a:t>Response</a:t>
            </a:r>
          </a:p>
        </p:txBody>
      </p:sp>
      <p:sp>
        <p:nvSpPr>
          <p:cNvPr id="3088" name="Text Box 16"/>
          <p:cNvSpPr txBox="1">
            <a:spLocks noChangeArrowheads="1"/>
          </p:cNvSpPr>
          <p:nvPr/>
        </p:nvSpPr>
        <p:spPr bwMode="auto">
          <a:xfrm>
            <a:off x="609600" y="441960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0000FF"/>
                </a:solidFill>
              </a:rPr>
              <a:t>Input</a:t>
            </a:r>
          </a:p>
        </p:txBody>
      </p:sp>
      <p:sp>
        <p:nvSpPr>
          <p:cNvPr id="3090" name="Text Box 18"/>
          <p:cNvSpPr txBox="1">
            <a:spLocks noChangeArrowheads="1"/>
          </p:cNvSpPr>
          <p:nvPr/>
        </p:nvSpPr>
        <p:spPr bwMode="auto">
          <a:xfrm>
            <a:off x="7239000" y="4267200"/>
            <a:ext cx="10493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0000FF"/>
                </a:solidFill>
              </a:rPr>
              <a:t>output</a:t>
            </a:r>
          </a:p>
        </p:txBody>
      </p:sp>
      <p:sp>
        <p:nvSpPr>
          <p:cNvPr id="3091" name="Text Box 19"/>
          <p:cNvSpPr txBox="1">
            <a:spLocks noChangeArrowheads="1"/>
          </p:cNvSpPr>
          <p:nvPr/>
        </p:nvSpPr>
        <p:spPr bwMode="auto">
          <a:xfrm>
            <a:off x="6970713" y="5638800"/>
            <a:ext cx="217328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tx1"/>
                </a:solidFill>
              </a:rPr>
              <a:t>Motions</a:t>
            </a:r>
          </a:p>
          <a:p>
            <a:r>
              <a:rPr lang="en-US" sz="2400" b="1">
                <a:solidFill>
                  <a:schemeClr val="tx1"/>
                </a:solidFill>
              </a:rPr>
              <a:t>Structural load</a:t>
            </a:r>
          </a:p>
        </p:txBody>
      </p:sp>
      <p:sp>
        <p:nvSpPr>
          <p:cNvPr id="3092" name="Rectangle 20"/>
          <p:cNvSpPr>
            <a:spLocks noChangeArrowheads="1"/>
          </p:cNvSpPr>
          <p:nvPr/>
        </p:nvSpPr>
        <p:spPr bwMode="auto">
          <a:xfrm>
            <a:off x="3048000" y="76200"/>
            <a:ext cx="30797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3600" b="1">
                <a:solidFill>
                  <a:schemeClr val="tx1"/>
                </a:solidFill>
              </a:rPr>
              <a:t>8.1 Seakeeping</a:t>
            </a:r>
            <a:endParaRPr lang="en-US" sz="3600" b="1">
              <a:solidFill>
                <a:schemeClr val="tx1"/>
              </a:solidFill>
            </a:endParaRPr>
          </a:p>
        </p:txBody>
      </p:sp>
      <p:sp>
        <p:nvSpPr>
          <p:cNvPr id="3093" name="Line 21"/>
          <p:cNvSpPr>
            <a:spLocks noChangeShapeType="1"/>
          </p:cNvSpPr>
          <p:nvPr/>
        </p:nvSpPr>
        <p:spPr bwMode="auto">
          <a:xfrm>
            <a:off x="2057400" y="6172200"/>
            <a:ext cx="480060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Line 2"/>
          <p:cNvSpPr>
            <a:spLocks noChangeShapeType="1"/>
          </p:cNvSpPr>
          <p:nvPr/>
        </p:nvSpPr>
        <p:spPr bwMode="auto">
          <a:xfrm>
            <a:off x="1676400" y="3997325"/>
            <a:ext cx="3276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72708" name="Object 4"/>
          <p:cNvGraphicFramePr>
            <a:graphicFrameLocks noChangeAspect="1"/>
          </p:cNvGraphicFramePr>
          <p:nvPr/>
        </p:nvGraphicFramePr>
        <p:xfrm>
          <a:off x="1733550" y="1447800"/>
          <a:ext cx="409575" cy="392113"/>
        </p:xfrm>
        <a:graphic>
          <a:graphicData uri="http://schemas.openxmlformats.org/presentationml/2006/ole">
            <p:oleObj spid="_x0000_s72708" name="Equation" r:id="rId3" imgW="114120" imgH="126720" progId="Equation.3">
              <p:embed/>
            </p:oleObj>
          </a:graphicData>
        </a:graphic>
      </p:graphicFrame>
      <p:sp>
        <p:nvSpPr>
          <p:cNvPr id="72709" name="Line 5"/>
          <p:cNvSpPr>
            <a:spLocks noChangeAspect="1" noChangeShapeType="1"/>
          </p:cNvSpPr>
          <p:nvPr/>
        </p:nvSpPr>
        <p:spPr bwMode="auto">
          <a:xfrm>
            <a:off x="1608138" y="2624138"/>
            <a:ext cx="60880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710" name="Line 6"/>
          <p:cNvSpPr>
            <a:spLocks noChangeAspect="1" noChangeShapeType="1"/>
          </p:cNvSpPr>
          <p:nvPr/>
        </p:nvSpPr>
        <p:spPr bwMode="auto">
          <a:xfrm flipV="1">
            <a:off x="1698625" y="1525588"/>
            <a:ext cx="0" cy="29289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711" name="Line 7"/>
          <p:cNvSpPr>
            <a:spLocks noChangeAspect="1" noChangeShapeType="1"/>
          </p:cNvSpPr>
          <p:nvPr/>
        </p:nvSpPr>
        <p:spPr bwMode="auto">
          <a:xfrm>
            <a:off x="1608138" y="3330575"/>
            <a:ext cx="2730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712" name="Freeform 8"/>
          <p:cNvSpPr>
            <a:spLocks noChangeAspect="1"/>
          </p:cNvSpPr>
          <p:nvPr/>
        </p:nvSpPr>
        <p:spPr bwMode="auto">
          <a:xfrm>
            <a:off x="1524000" y="1839913"/>
            <a:ext cx="5797550" cy="1490662"/>
          </a:xfrm>
          <a:custGeom>
            <a:avLst/>
            <a:gdLst/>
            <a:ahLst/>
            <a:cxnLst>
              <a:cxn ang="0">
                <a:pos x="0" y="192"/>
              </a:cxn>
              <a:cxn ang="0">
                <a:pos x="144" y="48"/>
              </a:cxn>
              <a:cxn ang="0">
                <a:pos x="480" y="480"/>
              </a:cxn>
              <a:cxn ang="0">
                <a:pos x="960" y="912"/>
              </a:cxn>
              <a:cxn ang="0">
                <a:pos x="1344" y="480"/>
              </a:cxn>
              <a:cxn ang="0">
                <a:pos x="1728" y="48"/>
              </a:cxn>
              <a:cxn ang="0">
                <a:pos x="2112" y="480"/>
              </a:cxn>
              <a:cxn ang="0">
                <a:pos x="2496" y="912"/>
              </a:cxn>
              <a:cxn ang="0">
                <a:pos x="2928" y="480"/>
              </a:cxn>
            </a:cxnLst>
            <a:rect l="0" t="0" r="r" b="b"/>
            <a:pathLst>
              <a:path w="2928" h="912">
                <a:moveTo>
                  <a:pt x="0" y="192"/>
                </a:moveTo>
                <a:cubicBezTo>
                  <a:pt x="32" y="96"/>
                  <a:pt x="64" y="0"/>
                  <a:pt x="144" y="48"/>
                </a:cubicBezTo>
                <a:cubicBezTo>
                  <a:pt x="224" y="96"/>
                  <a:pt x="344" y="336"/>
                  <a:pt x="480" y="480"/>
                </a:cubicBezTo>
                <a:cubicBezTo>
                  <a:pt x="616" y="624"/>
                  <a:pt x="816" y="912"/>
                  <a:pt x="960" y="912"/>
                </a:cubicBezTo>
                <a:cubicBezTo>
                  <a:pt x="1104" y="912"/>
                  <a:pt x="1216" y="624"/>
                  <a:pt x="1344" y="480"/>
                </a:cubicBezTo>
                <a:cubicBezTo>
                  <a:pt x="1472" y="336"/>
                  <a:pt x="1600" y="48"/>
                  <a:pt x="1728" y="48"/>
                </a:cubicBezTo>
                <a:cubicBezTo>
                  <a:pt x="1856" y="48"/>
                  <a:pt x="1984" y="336"/>
                  <a:pt x="2112" y="480"/>
                </a:cubicBezTo>
                <a:cubicBezTo>
                  <a:pt x="2240" y="624"/>
                  <a:pt x="2360" y="912"/>
                  <a:pt x="2496" y="912"/>
                </a:cubicBezTo>
                <a:cubicBezTo>
                  <a:pt x="2632" y="912"/>
                  <a:pt x="2780" y="696"/>
                  <a:pt x="2928" y="480"/>
                </a:cubicBezTo>
              </a:path>
            </a:pathLst>
          </a:custGeom>
          <a:noFill/>
          <a:ln w="57150" cmpd="sng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713" name="Text Box 9"/>
          <p:cNvSpPr txBox="1">
            <a:spLocks noChangeAspect="1" noChangeArrowheads="1"/>
          </p:cNvSpPr>
          <p:nvPr/>
        </p:nvSpPr>
        <p:spPr bwMode="auto">
          <a:xfrm>
            <a:off x="7624763" y="2538413"/>
            <a:ext cx="9366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latinLnBrk="0" hangingPunct="0"/>
            <a:r>
              <a:rPr kumimoji="0" lang="en-US" sz="2400" i="1">
                <a:solidFill>
                  <a:schemeClr val="tx1"/>
                </a:solidFill>
              </a:rPr>
              <a:t>t (sec)</a:t>
            </a:r>
          </a:p>
        </p:txBody>
      </p:sp>
      <p:graphicFrame>
        <p:nvGraphicFramePr>
          <p:cNvPr id="72714" name="Object 10"/>
          <p:cNvGraphicFramePr>
            <a:graphicFrameLocks noChangeAspect="1"/>
          </p:cNvGraphicFramePr>
          <p:nvPr/>
        </p:nvGraphicFramePr>
        <p:xfrm>
          <a:off x="914400" y="1525588"/>
          <a:ext cx="758825" cy="511175"/>
        </p:xfrm>
        <a:graphic>
          <a:graphicData uri="http://schemas.openxmlformats.org/presentationml/2006/ole">
            <p:oleObj spid="_x0000_s72714" name="Equation" r:id="rId4" imgW="291960" imgH="228600" progId="Equation.3">
              <p:embed/>
            </p:oleObj>
          </a:graphicData>
        </a:graphic>
      </p:graphicFrame>
      <p:graphicFrame>
        <p:nvGraphicFramePr>
          <p:cNvPr id="72715" name="Object 11"/>
          <p:cNvGraphicFramePr>
            <a:graphicFrameLocks noChangeAspect="1"/>
          </p:cNvGraphicFramePr>
          <p:nvPr/>
        </p:nvGraphicFramePr>
        <p:xfrm>
          <a:off x="914400" y="3016250"/>
          <a:ext cx="757238" cy="511175"/>
        </p:xfrm>
        <a:graphic>
          <a:graphicData uri="http://schemas.openxmlformats.org/presentationml/2006/ole">
            <p:oleObj spid="_x0000_s72715" name="Equation" r:id="rId5" imgW="291960" imgH="228600" progId="Equation.3">
              <p:embed/>
            </p:oleObj>
          </a:graphicData>
        </a:graphic>
      </p:graphicFrame>
      <p:sp>
        <p:nvSpPr>
          <p:cNvPr id="72716" name="Text Box 12"/>
          <p:cNvSpPr txBox="1">
            <a:spLocks noChangeArrowheads="1"/>
          </p:cNvSpPr>
          <p:nvPr/>
        </p:nvSpPr>
        <p:spPr bwMode="auto">
          <a:xfrm>
            <a:off x="365125" y="4240213"/>
            <a:ext cx="8474075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latinLnBrk="0" hangingPunct="0">
              <a:tabLst>
                <a:tab pos="457200" algn="l"/>
              </a:tabLst>
            </a:pPr>
            <a:r>
              <a:rPr kumimoji="0" lang="en-US" sz="2400" u="sng">
                <a:solidFill>
                  <a:schemeClr val="accent2"/>
                </a:solidFill>
              </a:rPr>
              <a:t>Frequency, </a:t>
            </a:r>
            <a:r>
              <a:rPr kumimoji="0" lang="en-US" sz="2800" b="1" u="sng">
                <a:solidFill>
                  <a:schemeClr val="accent2"/>
                </a:solidFill>
                <a:latin typeface="Symbol" pitchFamily="18" charset="2"/>
              </a:rPr>
              <a:t>w</a:t>
            </a:r>
            <a:r>
              <a:rPr kumimoji="0" lang="en-US" sz="2400" b="1" u="sng">
                <a:solidFill>
                  <a:schemeClr val="accent2"/>
                </a:solidFill>
                <a:latin typeface="Symbol" pitchFamily="18" charset="2"/>
              </a:rPr>
              <a:t> </a:t>
            </a:r>
            <a:r>
              <a:rPr kumimoji="0" lang="en-US" sz="2000">
                <a:solidFill>
                  <a:schemeClr val="accent2"/>
                </a:solidFill>
              </a:rPr>
              <a:t>- </a:t>
            </a:r>
            <a:r>
              <a:rPr kumimoji="0" lang="en-US" sz="2000">
                <a:solidFill>
                  <a:schemeClr val="tx1"/>
                </a:solidFill>
              </a:rPr>
              <a:t>The number of radians completed  in 1 second (here the wave completes </a:t>
            </a:r>
            <a:r>
              <a:rPr kumimoji="0" lang="en-US" sz="2000">
                <a:solidFill>
                  <a:schemeClr val="accent2"/>
                </a:solidFill>
              </a:rPr>
              <a:t>9.43 radians </a:t>
            </a:r>
            <a:r>
              <a:rPr kumimoji="0" lang="en-US" sz="2000">
                <a:solidFill>
                  <a:schemeClr val="tx1"/>
                </a:solidFill>
              </a:rPr>
              <a:t>in</a:t>
            </a:r>
            <a:r>
              <a:rPr kumimoji="0" lang="en-US" sz="2000">
                <a:solidFill>
                  <a:schemeClr val="accent2"/>
                </a:solidFill>
              </a:rPr>
              <a:t> </a:t>
            </a:r>
            <a:r>
              <a:rPr kumimoji="0" lang="en-US" sz="2000">
                <a:solidFill>
                  <a:schemeClr val="tx1"/>
                </a:solidFill>
              </a:rPr>
              <a:t>1 second, or</a:t>
            </a:r>
            <a:r>
              <a:rPr kumimoji="0" lang="en-US" sz="2000">
                <a:solidFill>
                  <a:schemeClr val="accent2"/>
                </a:solidFill>
              </a:rPr>
              <a:t> 3</a:t>
            </a:r>
            <a:r>
              <a:rPr kumimoji="0" lang="en-US" sz="2000">
                <a:solidFill>
                  <a:schemeClr val="accent2"/>
                </a:solidFill>
                <a:latin typeface="Symbol" pitchFamily="18" charset="2"/>
              </a:rPr>
              <a:t>p</a:t>
            </a:r>
            <a:r>
              <a:rPr kumimoji="0" lang="en-US" sz="2000">
                <a:solidFill>
                  <a:schemeClr val="accent2"/>
                </a:solidFill>
              </a:rPr>
              <a:t>… = to 1.5 times around the circle</a:t>
            </a:r>
            <a:r>
              <a:rPr kumimoji="0" lang="en-US" sz="2000">
                <a:solidFill>
                  <a:schemeClr val="tx1"/>
                </a:solidFill>
              </a:rPr>
              <a:t>)</a:t>
            </a:r>
            <a:endParaRPr kumimoji="0" lang="en-US" sz="2000" b="1" i="1">
              <a:solidFill>
                <a:schemeClr val="accent2"/>
              </a:solidFill>
            </a:endParaRPr>
          </a:p>
        </p:txBody>
      </p:sp>
      <p:sp>
        <p:nvSpPr>
          <p:cNvPr id="72717" name="Text Box 13"/>
          <p:cNvSpPr txBox="1">
            <a:spLocks noChangeArrowheads="1"/>
          </p:cNvSpPr>
          <p:nvPr/>
        </p:nvSpPr>
        <p:spPr bwMode="auto">
          <a:xfrm>
            <a:off x="6477000" y="2751138"/>
            <a:ext cx="311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latinLnBrk="0" hangingPunct="0"/>
            <a:r>
              <a:rPr kumimoji="0" lang="en-US" sz="200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72718" name="Line 14"/>
          <p:cNvSpPr>
            <a:spLocks noChangeAspect="1" noChangeShapeType="1"/>
          </p:cNvSpPr>
          <p:nvPr/>
        </p:nvSpPr>
        <p:spPr bwMode="auto">
          <a:xfrm flipV="1">
            <a:off x="3429000" y="2549525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719" name="Line 15"/>
          <p:cNvSpPr>
            <a:spLocks noChangeAspect="1" noChangeShapeType="1"/>
          </p:cNvSpPr>
          <p:nvPr/>
        </p:nvSpPr>
        <p:spPr bwMode="auto">
          <a:xfrm flipV="1">
            <a:off x="6477000" y="2473325"/>
            <a:ext cx="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2720" name="Group 16"/>
          <p:cNvGrpSpPr>
            <a:grpSpLocks/>
          </p:cNvGrpSpPr>
          <p:nvPr/>
        </p:nvGrpSpPr>
        <p:grpSpPr bwMode="auto">
          <a:xfrm>
            <a:off x="3124200" y="5356225"/>
            <a:ext cx="2362200" cy="850900"/>
            <a:chOff x="1968" y="3024"/>
            <a:chExt cx="1488" cy="536"/>
          </a:xfrm>
        </p:grpSpPr>
        <p:sp>
          <p:nvSpPr>
            <p:cNvPr id="72721" name="Text Box 17"/>
            <p:cNvSpPr txBox="1">
              <a:spLocks noChangeArrowheads="1"/>
            </p:cNvSpPr>
            <p:nvPr/>
          </p:nvSpPr>
          <p:spPr bwMode="auto">
            <a:xfrm>
              <a:off x="1968" y="3024"/>
              <a:ext cx="1488" cy="536"/>
            </a:xfrm>
            <a:prstGeom prst="rect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latinLnBrk="0" hangingPunct="0"/>
              <a:r>
                <a:rPr kumimoji="0" lang="en-US" sz="2400">
                  <a:solidFill>
                    <a:schemeClr val="tx1"/>
                  </a:solidFill>
                  <a:latin typeface="Symbol" pitchFamily="18" charset="2"/>
                </a:rPr>
                <a:t>w</a:t>
              </a:r>
              <a:r>
                <a:rPr kumimoji="0" lang="en-US" sz="2400">
                  <a:solidFill>
                    <a:schemeClr val="tx1"/>
                  </a:solidFill>
                </a:rPr>
                <a:t> = 2</a:t>
              </a:r>
              <a:r>
                <a:rPr kumimoji="0" lang="en-US" sz="2400">
                  <a:solidFill>
                    <a:schemeClr val="tx1"/>
                  </a:solidFill>
                  <a:latin typeface="Symbol" pitchFamily="18" charset="2"/>
                </a:rPr>
                <a:t>p</a:t>
              </a:r>
              <a:endParaRPr kumimoji="0" lang="en-US" sz="2400">
                <a:solidFill>
                  <a:schemeClr val="tx1"/>
                </a:solidFill>
              </a:endParaRPr>
            </a:p>
            <a:p>
              <a:pPr algn="ctr" eaLnBrk="0" latinLnBrk="0" hangingPunct="0"/>
              <a:r>
                <a:rPr kumimoji="0" lang="en-US" sz="2400">
                  <a:solidFill>
                    <a:schemeClr val="tx1"/>
                  </a:solidFill>
                </a:rPr>
                <a:t>        T</a:t>
              </a:r>
            </a:p>
          </p:txBody>
        </p:sp>
        <p:sp>
          <p:nvSpPr>
            <p:cNvPr id="72722" name="Line 18"/>
            <p:cNvSpPr>
              <a:spLocks noChangeShapeType="1"/>
            </p:cNvSpPr>
            <p:nvPr/>
          </p:nvSpPr>
          <p:spPr bwMode="auto">
            <a:xfrm>
              <a:off x="2736" y="3312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2723" name="Text Box 19"/>
          <p:cNvSpPr txBox="1">
            <a:spLocks noChangeArrowheads="1"/>
          </p:cNvSpPr>
          <p:nvPr/>
        </p:nvSpPr>
        <p:spPr bwMode="auto">
          <a:xfrm>
            <a:off x="3200400" y="3752850"/>
            <a:ext cx="450850" cy="3968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latinLnBrk="0" hangingPunct="0"/>
            <a:r>
              <a:rPr kumimoji="0" lang="en-US" sz="2000">
                <a:solidFill>
                  <a:schemeClr val="tx1"/>
                </a:solidFill>
                <a:latin typeface="Symbol" pitchFamily="18" charset="2"/>
              </a:rPr>
              <a:t>2p</a:t>
            </a:r>
          </a:p>
        </p:txBody>
      </p:sp>
      <p:sp>
        <p:nvSpPr>
          <p:cNvPr id="72724" name="Line 20"/>
          <p:cNvSpPr>
            <a:spLocks noChangeAspect="1" noChangeShapeType="1"/>
          </p:cNvSpPr>
          <p:nvPr/>
        </p:nvSpPr>
        <p:spPr bwMode="auto">
          <a:xfrm flipV="1">
            <a:off x="4953000" y="2016125"/>
            <a:ext cx="0" cy="1981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725" name="Line 21"/>
          <p:cNvSpPr>
            <a:spLocks noChangeShapeType="1"/>
          </p:cNvSpPr>
          <p:nvPr/>
        </p:nvSpPr>
        <p:spPr bwMode="auto">
          <a:xfrm>
            <a:off x="1676400" y="3768725"/>
            <a:ext cx="1752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726" name="Line 22"/>
          <p:cNvSpPr>
            <a:spLocks noChangeShapeType="1"/>
          </p:cNvSpPr>
          <p:nvPr/>
        </p:nvSpPr>
        <p:spPr bwMode="auto">
          <a:xfrm>
            <a:off x="1676400" y="4225925"/>
            <a:ext cx="480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727" name="Text Box 23"/>
          <p:cNvSpPr txBox="1">
            <a:spLocks noChangeArrowheads="1"/>
          </p:cNvSpPr>
          <p:nvPr/>
        </p:nvSpPr>
        <p:spPr bwMode="auto">
          <a:xfrm>
            <a:off x="2270125" y="3524250"/>
            <a:ext cx="323850" cy="3968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latinLnBrk="0" hangingPunct="0"/>
            <a:r>
              <a:rPr kumimoji="0" lang="en-US" sz="2000">
                <a:solidFill>
                  <a:schemeClr val="tx1"/>
                </a:solidFill>
                <a:latin typeface="Symbol" pitchFamily="18" charset="2"/>
              </a:rPr>
              <a:t>p</a:t>
            </a:r>
          </a:p>
        </p:txBody>
      </p:sp>
      <p:sp>
        <p:nvSpPr>
          <p:cNvPr id="72728" name="Text Box 24"/>
          <p:cNvSpPr txBox="1">
            <a:spLocks noChangeArrowheads="1"/>
          </p:cNvSpPr>
          <p:nvPr/>
        </p:nvSpPr>
        <p:spPr bwMode="auto">
          <a:xfrm>
            <a:off x="4114800" y="3997325"/>
            <a:ext cx="450850" cy="3968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latinLnBrk="0" hangingPunct="0"/>
            <a:r>
              <a:rPr kumimoji="0" lang="en-US" sz="2000">
                <a:solidFill>
                  <a:schemeClr val="tx1"/>
                </a:solidFill>
                <a:latin typeface="Symbol" pitchFamily="18" charset="2"/>
              </a:rPr>
              <a:t>3p</a:t>
            </a:r>
          </a:p>
        </p:txBody>
      </p:sp>
      <p:sp>
        <p:nvSpPr>
          <p:cNvPr id="72729" name="Text Box 25"/>
          <p:cNvSpPr txBox="1">
            <a:spLocks noChangeArrowheads="1"/>
          </p:cNvSpPr>
          <p:nvPr/>
        </p:nvSpPr>
        <p:spPr bwMode="auto">
          <a:xfrm>
            <a:off x="5715000" y="5529263"/>
            <a:ext cx="30670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latinLnBrk="0" hangingPunct="0"/>
            <a:r>
              <a:rPr kumimoji="0" lang="en-US" sz="2000" u="sng">
                <a:solidFill>
                  <a:schemeClr val="tx1"/>
                </a:solidFill>
                <a:latin typeface="Symbol" pitchFamily="18" charset="2"/>
              </a:rPr>
              <a:t>w</a:t>
            </a:r>
            <a:r>
              <a:rPr kumimoji="0" lang="en-US" sz="2000" u="sng">
                <a:solidFill>
                  <a:schemeClr val="tx1"/>
                </a:solidFill>
              </a:rPr>
              <a:t> is given in RADIANS/sec</a:t>
            </a:r>
          </a:p>
        </p:txBody>
      </p:sp>
      <p:sp>
        <p:nvSpPr>
          <p:cNvPr id="72730" name="Text Box 26"/>
          <p:cNvSpPr txBox="1">
            <a:spLocks noChangeArrowheads="1"/>
          </p:cNvSpPr>
          <p:nvPr/>
        </p:nvSpPr>
        <p:spPr bwMode="auto">
          <a:xfrm>
            <a:off x="3810000" y="76200"/>
            <a:ext cx="1479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3600" b="1">
                <a:solidFill>
                  <a:schemeClr val="tx1"/>
                </a:solidFill>
              </a:rPr>
              <a:t>Waves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730" name="Group 2"/>
          <p:cNvGrpSpPr>
            <a:grpSpLocks/>
          </p:cNvGrpSpPr>
          <p:nvPr/>
        </p:nvGrpSpPr>
        <p:grpSpPr bwMode="auto">
          <a:xfrm>
            <a:off x="1905000" y="3124200"/>
            <a:ext cx="2362200" cy="850900"/>
            <a:chOff x="1968" y="3024"/>
            <a:chExt cx="1488" cy="536"/>
          </a:xfrm>
        </p:grpSpPr>
        <p:sp>
          <p:nvSpPr>
            <p:cNvPr id="73731" name="Text Box 3"/>
            <p:cNvSpPr txBox="1">
              <a:spLocks noChangeArrowheads="1"/>
            </p:cNvSpPr>
            <p:nvPr/>
          </p:nvSpPr>
          <p:spPr bwMode="auto">
            <a:xfrm>
              <a:off x="1968" y="3024"/>
              <a:ext cx="1488" cy="536"/>
            </a:xfrm>
            <a:prstGeom prst="rect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latinLnBrk="0" hangingPunct="0"/>
              <a:r>
                <a:rPr kumimoji="0" lang="en-US" sz="2400">
                  <a:solidFill>
                    <a:schemeClr val="tx1"/>
                  </a:solidFill>
                  <a:latin typeface="Symbol" pitchFamily="18" charset="2"/>
                </a:rPr>
                <a:t>w</a:t>
              </a:r>
              <a:r>
                <a:rPr kumimoji="0" lang="en-US" sz="2400" baseline="-25000">
                  <a:solidFill>
                    <a:schemeClr val="tx1"/>
                  </a:solidFill>
                </a:rPr>
                <a:t>n</a:t>
              </a:r>
              <a:r>
                <a:rPr kumimoji="0" lang="en-US" sz="2400">
                  <a:solidFill>
                    <a:schemeClr val="tx1"/>
                  </a:solidFill>
                </a:rPr>
                <a:t> = 2</a:t>
              </a:r>
              <a:r>
                <a:rPr kumimoji="0" lang="en-US" sz="2400">
                  <a:solidFill>
                    <a:schemeClr val="tx1"/>
                  </a:solidFill>
                  <a:latin typeface="Symbol" pitchFamily="18" charset="2"/>
                </a:rPr>
                <a:t>p</a:t>
              </a:r>
              <a:endParaRPr kumimoji="0" lang="en-US" sz="2400">
                <a:solidFill>
                  <a:schemeClr val="tx1"/>
                </a:solidFill>
              </a:endParaRPr>
            </a:p>
            <a:p>
              <a:pPr algn="ctr" eaLnBrk="0" latinLnBrk="0" hangingPunct="0"/>
              <a:r>
                <a:rPr kumimoji="0" lang="en-US" sz="2400">
                  <a:solidFill>
                    <a:schemeClr val="tx1"/>
                  </a:solidFill>
                </a:rPr>
                <a:t>        T</a:t>
              </a:r>
            </a:p>
          </p:txBody>
        </p:sp>
        <p:sp>
          <p:nvSpPr>
            <p:cNvPr id="73732" name="Line 4"/>
            <p:cNvSpPr>
              <a:spLocks noChangeShapeType="1"/>
            </p:cNvSpPr>
            <p:nvPr/>
          </p:nvSpPr>
          <p:spPr bwMode="auto">
            <a:xfrm>
              <a:off x="2736" y="3312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3733" name="Group 5"/>
          <p:cNvGrpSpPr>
            <a:grpSpLocks/>
          </p:cNvGrpSpPr>
          <p:nvPr/>
        </p:nvGrpSpPr>
        <p:grpSpPr bwMode="auto">
          <a:xfrm>
            <a:off x="5029200" y="3124200"/>
            <a:ext cx="2362200" cy="850900"/>
            <a:chOff x="3168" y="1968"/>
            <a:chExt cx="1488" cy="536"/>
          </a:xfrm>
        </p:grpSpPr>
        <p:sp>
          <p:nvSpPr>
            <p:cNvPr id="73734" name="Text Box 6"/>
            <p:cNvSpPr txBox="1">
              <a:spLocks noChangeArrowheads="1"/>
            </p:cNvSpPr>
            <p:nvPr/>
          </p:nvSpPr>
          <p:spPr bwMode="auto">
            <a:xfrm>
              <a:off x="3168" y="1968"/>
              <a:ext cx="1488" cy="536"/>
            </a:xfrm>
            <a:prstGeom prst="rect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latinLnBrk="0" hangingPunct="0"/>
              <a:r>
                <a:rPr kumimoji="0" lang="en-US" sz="2400">
                  <a:solidFill>
                    <a:schemeClr val="tx1"/>
                  </a:solidFill>
                  <a:latin typeface="Symbol" pitchFamily="18" charset="2"/>
                </a:rPr>
                <a:t>w</a:t>
              </a:r>
              <a:r>
                <a:rPr kumimoji="0" lang="en-US" sz="2400" baseline="-25000">
                  <a:solidFill>
                    <a:schemeClr val="tx1"/>
                  </a:solidFill>
                </a:rPr>
                <a:t>n</a:t>
              </a:r>
              <a:r>
                <a:rPr kumimoji="0" lang="en-US" sz="2400">
                  <a:solidFill>
                    <a:schemeClr val="tx1"/>
                  </a:solidFill>
                </a:rPr>
                <a:t> =  k</a:t>
              </a:r>
            </a:p>
            <a:p>
              <a:pPr algn="ctr" eaLnBrk="0" latinLnBrk="0" hangingPunct="0"/>
              <a:r>
                <a:rPr kumimoji="0" lang="en-US" sz="2400">
                  <a:solidFill>
                    <a:schemeClr val="tx1"/>
                  </a:solidFill>
                </a:rPr>
                <a:t>         m</a:t>
              </a:r>
            </a:p>
          </p:txBody>
        </p:sp>
        <p:sp>
          <p:nvSpPr>
            <p:cNvPr id="73735" name="Line 7"/>
            <p:cNvSpPr>
              <a:spLocks noChangeShapeType="1"/>
            </p:cNvSpPr>
            <p:nvPr/>
          </p:nvSpPr>
          <p:spPr bwMode="auto">
            <a:xfrm>
              <a:off x="4032" y="2256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3736" name="Group 8"/>
            <p:cNvGrpSpPr>
              <a:grpSpLocks/>
            </p:cNvGrpSpPr>
            <p:nvPr/>
          </p:nvGrpSpPr>
          <p:grpSpPr bwMode="auto">
            <a:xfrm>
              <a:off x="3936" y="2016"/>
              <a:ext cx="288" cy="432"/>
              <a:chOff x="2832" y="3312"/>
              <a:chExt cx="288" cy="336"/>
            </a:xfrm>
          </p:grpSpPr>
          <p:sp>
            <p:nvSpPr>
              <p:cNvPr id="73737" name="Line 9"/>
              <p:cNvSpPr>
                <a:spLocks noChangeShapeType="1"/>
              </p:cNvSpPr>
              <p:nvPr/>
            </p:nvSpPr>
            <p:spPr bwMode="auto">
              <a:xfrm>
                <a:off x="2832" y="3504"/>
                <a:ext cx="48" cy="14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3738" name="Line 10"/>
              <p:cNvSpPr>
                <a:spLocks noChangeShapeType="1"/>
              </p:cNvSpPr>
              <p:nvPr/>
            </p:nvSpPr>
            <p:spPr bwMode="auto">
              <a:xfrm flipV="1">
                <a:off x="2880" y="3312"/>
                <a:ext cx="0" cy="33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3739" name="Line 11"/>
              <p:cNvSpPr>
                <a:spLocks noChangeShapeType="1"/>
              </p:cNvSpPr>
              <p:nvPr/>
            </p:nvSpPr>
            <p:spPr bwMode="auto">
              <a:xfrm>
                <a:off x="2880" y="3312"/>
                <a:ext cx="24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73740" name="Text Box 12"/>
          <p:cNvSpPr txBox="1">
            <a:spLocks noChangeArrowheads="1"/>
          </p:cNvSpPr>
          <p:nvPr/>
        </p:nvSpPr>
        <p:spPr bwMode="auto">
          <a:xfrm>
            <a:off x="762000" y="1184275"/>
            <a:ext cx="80010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latinLnBrk="0" hangingPunct="0"/>
            <a:r>
              <a:rPr kumimoji="0" lang="en-US" sz="2400">
                <a:solidFill>
                  <a:schemeClr val="tx1"/>
                </a:solidFill>
              </a:rPr>
              <a:t>These two formulas for frequency are also referred to as the </a:t>
            </a:r>
            <a:r>
              <a:rPr kumimoji="0" lang="en-US" sz="2400">
                <a:solidFill>
                  <a:schemeClr val="accent2"/>
                </a:solidFill>
              </a:rPr>
              <a:t>Natural Frequency</a:t>
            </a:r>
            <a:r>
              <a:rPr kumimoji="0" lang="en-US" sz="2400">
                <a:solidFill>
                  <a:schemeClr val="tx1"/>
                </a:solidFill>
              </a:rPr>
              <a:t>, or the frequency that a system will assume if not disturbed:</a:t>
            </a:r>
          </a:p>
        </p:txBody>
      </p:sp>
      <p:sp>
        <p:nvSpPr>
          <p:cNvPr id="73741" name="Text Box 13"/>
          <p:cNvSpPr txBox="1">
            <a:spLocks noChangeArrowheads="1"/>
          </p:cNvSpPr>
          <p:nvPr/>
        </p:nvSpPr>
        <p:spPr bwMode="auto">
          <a:xfrm>
            <a:off x="1355725" y="5576888"/>
            <a:ext cx="6689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latinLnBrk="0" hangingPunct="0"/>
            <a:r>
              <a:rPr kumimoji="0" lang="en-US" sz="2000">
                <a:solidFill>
                  <a:schemeClr val="tx1"/>
                </a:solidFill>
              </a:rPr>
              <a:t>Where </a:t>
            </a:r>
            <a:r>
              <a:rPr kumimoji="0" lang="en-US" sz="2000" b="1" i="1">
                <a:solidFill>
                  <a:schemeClr val="tx1"/>
                </a:solidFill>
              </a:rPr>
              <a:t>k</a:t>
            </a:r>
            <a:r>
              <a:rPr kumimoji="0" lang="en-US" sz="2000">
                <a:solidFill>
                  <a:schemeClr val="tx1"/>
                </a:solidFill>
              </a:rPr>
              <a:t> = spring constant (force/ length compressed/ stretched)</a:t>
            </a:r>
          </a:p>
        </p:txBody>
      </p:sp>
      <p:sp>
        <p:nvSpPr>
          <p:cNvPr id="73742" name="Text Box 14"/>
          <p:cNvSpPr txBox="1">
            <a:spLocks noChangeArrowheads="1"/>
          </p:cNvSpPr>
          <p:nvPr/>
        </p:nvSpPr>
        <p:spPr bwMode="auto">
          <a:xfrm>
            <a:off x="3810000" y="76200"/>
            <a:ext cx="1479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3600" b="1">
                <a:solidFill>
                  <a:schemeClr val="tx1"/>
                </a:solidFill>
              </a:rPr>
              <a:t>Waves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4755" name="Object 3"/>
          <p:cNvGraphicFramePr>
            <a:graphicFrameLocks noChangeAspect="1"/>
          </p:cNvGraphicFramePr>
          <p:nvPr/>
        </p:nvGraphicFramePr>
        <p:xfrm>
          <a:off x="1733550" y="1108075"/>
          <a:ext cx="409575" cy="392113"/>
        </p:xfrm>
        <a:graphic>
          <a:graphicData uri="http://schemas.openxmlformats.org/presentationml/2006/ole">
            <p:oleObj spid="_x0000_s74755" name="Equation" r:id="rId3" imgW="114120" imgH="126720" progId="Equation.3">
              <p:embed/>
            </p:oleObj>
          </a:graphicData>
        </a:graphic>
      </p:graphicFrame>
      <p:sp>
        <p:nvSpPr>
          <p:cNvPr id="74756" name="Line 4"/>
          <p:cNvSpPr>
            <a:spLocks noChangeAspect="1" noChangeShapeType="1"/>
          </p:cNvSpPr>
          <p:nvPr/>
        </p:nvSpPr>
        <p:spPr bwMode="auto">
          <a:xfrm>
            <a:off x="1608138" y="2284413"/>
            <a:ext cx="60880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4757" name="Line 5"/>
          <p:cNvSpPr>
            <a:spLocks noChangeAspect="1" noChangeShapeType="1"/>
          </p:cNvSpPr>
          <p:nvPr/>
        </p:nvSpPr>
        <p:spPr bwMode="auto">
          <a:xfrm flipV="1">
            <a:off x="1698625" y="1185863"/>
            <a:ext cx="0" cy="2303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4758" name="Line 6"/>
          <p:cNvSpPr>
            <a:spLocks noChangeAspect="1" noChangeShapeType="1"/>
          </p:cNvSpPr>
          <p:nvPr/>
        </p:nvSpPr>
        <p:spPr bwMode="auto">
          <a:xfrm>
            <a:off x="1608138" y="2990850"/>
            <a:ext cx="2730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4759" name="Freeform 7"/>
          <p:cNvSpPr>
            <a:spLocks noChangeAspect="1"/>
          </p:cNvSpPr>
          <p:nvPr/>
        </p:nvSpPr>
        <p:spPr bwMode="auto">
          <a:xfrm>
            <a:off x="1524000" y="1500188"/>
            <a:ext cx="5797550" cy="1490662"/>
          </a:xfrm>
          <a:custGeom>
            <a:avLst/>
            <a:gdLst/>
            <a:ahLst/>
            <a:cxnLst>
              <a:cxn ang="0">
                <a:pos x="0" y="192"/>
              </a:cxn>
              <a:cxn ang="0">
                <a:pos x="144" y="48"/>
              </a:cxn>
              <a:cxn ang="0">
                <a:pos x="480" y="480"/>
              </a:cxn>
              <a:cxn ang="0">
                <a:pos x="960" y="912"/>
              </a:cxn>
              <a:cxn ang="0">
                <a:pos x="1344" y="480"/>
              </a:cxn>
              <a:cxn ang="0">
                <a:pos x="1728" y="48"/>
              </a:cxn>
              <a:cxn ang="0">
                <a:pos x="2112" y="480"/>
              </a:cxn>
              <a:cxn ang="0">
                <a:pos x="2496" y="912"/>
              </a:cxn>
              <a:cxn ang="0">
                <a:pos x="2928" y="480"/>
              </a:cxn>
            </a:cxnLst>
            <a:rect l="0" t="0" r="r" b="b"/>
            <a:pathLst>
              <a:path w="2928" h="912">
                <a:moveTo>
                  <a:pt x="0" y="192"/>
                </a:moveTo>
                <a:cubicBezTo>
                  <a:pt x="32" y="96"/>
                  <a:pt x="64" y="0"/>
                  <a:pt x="144" y="48"/>
                </a:cubicBezTo>
                <a:cubicBezTo>
                  <a:pt x="224" y="96"/>
                  <a:pt x="344" y="336"/>
                  <a:pt x="480" y="480"/>
                </a:cubicBezTo>
                <a:cubicBezTo>
                  <a:pt x="616" y="624"/>
                  <a:pt x="816" y="912"/>
                  <a:pt x="960" y="912"/>
                </a:cubicBezTo>
                <a:cubicBezTo>
                  <a:pt x="1104" y="912"/>
                  <a:pt x="1216" y="624"/>
                  <a:pt x="1344" y="480"/>
                </a:cubicBezTo>
                <a:cubicBezTo>
                  <a:pt x="1472" y="336"/>
                  <a:pt x="1600" y="48"/>
                  <a:pt x="1728" y="48"/>
                </a:cubicBezTo>
                <a:cubicBezTo>
                  <a:pt x="1856" y="48"/>
                  <a:pt x="1984" y="336"/>
                  <a:pt x="2112" y="480"/>
                </a:cubicBezTo>
                <a:cubicBezTo>
                  <a:pt x="2240" y="624"/>
                  <a:pt x="2360" y="912"/>
                  <a:pt x="2496" y="912"/>
                </a:cubicBezTo>
                <a:cubicBezTo>
                  <a:pt x="2632" y="912"/>
                  <a:pt x="2780" y="696"/>
                  <a:pt x="2928" y="480"/>
                </a:cubicBezTo>
              </a:path>
            </a:pathLst>
          </a:custGeom>
          <a:noFill/>
          <a:ln w="57150" cmpd="sng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4760" name="Text Box 8"/>
          <p:cNvSpPr txBox="1">
            <a:spLocks noChangeAspect="1" noChangeArrowheads="1"/>
          </p:cNvSpPr>
          <p:nvPr/>
        </p:nvSpPr>
        <p:spPr bwMode="auto">
          <a:xfrm>
            <a:off x="7624763" y="2198688"/>
            <a:ext cx="9366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latinLnBrk="0" hangingPunct="0"/>
            <a:r>
              <a:rPr kumimoji="0" lang="en-US" sz="2400" i="1">
                <a:solidFill>
                  <a:schemeClr val="tx1"/>
                </a:solidFill>
              </a:rPr>
              <a:t>t (sec)</a:t>
            </a:r>
          </a:p>
        </p:txBody>
      </p:sp>
      <p:sp>
        <p:nvSpPr>
          <p:cNvPr id="74761" name="Text Box 9"/>
          <p:cNvSpPr txBox="1">
            <a:spLocks noChangeAspect="1" noChangeArrowheads="1"/>
          </p:cNvSpPr>
          <p:nvPr/>
        </p:nvSpPr>
        <p:spPr bwMode="auto">
          <a:xfrm>
            <a:off x="2954338" y="3186113"/>
            <a:ext cx="369887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latinLnBrk="0" hangingPunct="0"/>
            <a:r>
              <a:rPr kumimoji="0" lang="en-US" sz="2400">
                <a:solidFill>
                  <a:schemeClr val="tx1"/>
                </a:solidFill>
              </a:rPr>
              <a:t>T</a:t>
            </a:r>
          </a:p>
        </p:txBody>
      </p:sp>
      <p:sp>
        <p:nvSpPr>
          <p:cNvPr id="74762" name="Line 10"/>
          <p:cNvSpPr>
            <a:spLocks noChangeAspect="1" noChangeShapeType="1"/>
          </p:cNvSpPr>
          <p:nvPr/>
        </p:nvSpPr>
        <p:spPr bwMode="auto">
          <a:xfrm flipV="1">
            <a:off x="4953000" y="2133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4763" name="Text Box 11"/>
          <p:cNvSpPr txBox="1">
            <a:spLocks noChangeArrowheads="1"/>
          </p:cNvSpPr>
          <p:nvPr/>
        </p:nvSpPr>
        <p:spPr bwMode="auto">
          <a:xfrm>
            <a:off x="365125" y="3657600"/>
            <a:ext cx="847407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latinLnBrk="0" hangingPunct="0">
              <a:tabLst>
                <a:tab pos="457200" algn="l"/>
              </a:tabLst>
            </a:pPr>
            <a:r>
              <a:rPr kumimoji="0" lang="en-US" sz="2400" u="sng">
                <a:solidFill>
                  <a:schemeClr val="accent2"/>
                </a:solidFill>
              </a:rPr>
              <a:t>Displacement, Z</a:t>
            </a:r>
            <a:r>
              <a:rPr kumimoji="0" lang="en-US" sz="2400" b="1" u="sng">
                <a:solidFill>
                  <a:schemeClr val="accent2"/>
                </a:solidFill>
                <a:latin typeface="Symbol" pitchFamily="18" charset="2"/>
              </a:rPr>
              <a:t> </a:t>
            </a:r>
            <a:r>
              <a:rPr kumimoji="0" lang="en-US" sz="2000">
                <a:solidFill>
                  <a:schemeClr val="accent2"/>
                </a:solidFill>
              </a:rPr>
              <a:t>- </a:t>
            </a:r>
            <a:r>
              <a:rPr kumimoji="0" lang="en-US" sz="2000">
                <a:solidFill>
                  <a:schemeClr val="tx1"/>
                </a:solidFill>
              </a:rPr>
              <a:t>The distance traveled at a given time, </a:t>
            </a:r>
            <a:r>
              <a:rPr kumimoji="0" lang="en-US" sz="2000" b="1" i="1">
                <a:solidFill>
                  <a:schemeClr val="tx1"/>
                </a:solidFill>
              </a:rPr>
              <a:t>t</a:t>
            </a:r>
            <a:endParaRPr kumimoji="0" lang="en-US" sz="2000">
              <a:solidFill>
                <a:schemeClr val="tx1"/>
              </a:solidFill>
            </a:endParaRPr>
          </a:p>
          <a:p>
            <a:pPr eaLnBrk="0" latinLnBrk="0" hangingPunct="0">
              <a:tabLst>
                <a:tab pos="457200" algn="l"/>
              </a:tabLst>
            </a:pPr>
            <a:r>
              <a:rPr kumimoji="0" lang="en-US" sz="2000">
                <a:solidFill>
                  <a:schemeClr val="tx1"/>
                </a:solidFill>
              </a:rPr>
              <a:t>	- Z</a:t>
            </a:r>
            <a:r>
              <a:rPr kumimoji="0" lang="en-US" sz="2000" baseline="-25000">
                <a:solidFill>
                  <a:schemeClr val="tx1"/>
                </a:solidFill>
              </a:rPr>
              <a:t>o</a:t>
            </a:r>
            <a:r>
              <a:rPr kumimoji="0" lang="en-US" sz="2000">
                <a:solidFill>
                  <a:schemeClr val="tx1"/>
                </a:solidFill>
              </a:rPr>
              <a:t> reflects the starting position</a:t>
            </a:r>
          </a:p>
          <a:p>
            <a:pPr eaLnBrk="0" latinLnBrk="0" hangingPunct="0">
              <a:tabLst>
                <a:tab pos="457200" algn="l"/>
              </a:tabLst>
            </a:pPr>
            <a:r>
              <a:rPr kumimoji="0" lang="en-US" sz="2000">
                <a:solidFill>
                  <a:schemeClr val="tx1"/>
                </a:solidFill>
              </a:rPr>
              <a:t>	- Z will be cyclical…it will not be ever-increasing</a:t>
            </a:r>
            <a:endParaRPr kumimoji="0" lang="en-US" sz="2000" b="1" i="1">
              <a:solidFill>
                <a:schemeClr val="accent2"/>
              </a:solidFill>
            </a:endParaRPr>
          </a:p>
        </p:txBody>
      </p:sp>
      <p:sp>
        <p:nvSpPr>
          <p:cNvPr id="74764" name="Text Box 12"/>
          <p:cNvSpPr txBox="1">
            <a:spLocks noChangeArrowheads="1"/>
          </p:cNvSpPr>
          <p:nvPr/>
        </p:nvSpPr>
        <p:spPr bwMode="auto">
          <a:xfrm>
            <a:off x="6477000" y="2411413"/>
            <a:ext cx="311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latinLnBrk="0" hangingPunct="0"/>
            <a:r>
              <a:rPr kumimoji="0" lang="en-US" sz="200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74765" name="Line 13"/>
          <p:cNvSpPr>
            <a:spLocks noChangeAspect="1" noChangeShapeType="1"/>
          </p:cNvSpPr>
          <p:nvPr/>
        </p:nvSpPr>
        <p:spPr bwMode="auto">
          <a:xfrm flipV="1">
            <a:off x="3429000" y="2209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4766" name="Line 14"/>
          <p:cNvSpPr>
            <a:spLocks noChangeAspect="1" noChangeShapeType="1"/>
          </p:cNvSpPr>
          <p:nvPr/>
        </p:nvSpPr>
        <p:spPr bwMode="auto">
          <a:xfrm flipV="1">
            <a:off x="6477000" y="2133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4767" name="Text Box 15"/>
          <p:cNvSpPr txBox="1">
            <a:spLocks noChangeArrowheads="1"/>
          </p:cNvSpPr>
          <p:nvPr/>
        </p:nvSpPr>
        <p:spPr bwMode="auto">
          <a:xfrm>
            <a:off x="381000" y="5943600"/>
            <a:ext cx="8382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latinLnBrk="0" hangingPunct="0"/>
            <a:r>
              <a:rPr kumimoji="0" lang="en-US" sz="2400" i="1">
                <a:solidFill>
                  <a:schemeClr val="accent2"/>
                </a:solidFill>
              </a:rPr>
              <a:t>…This will give you the height of the wave or the length of the elongation / compression in a spring at a given time</a:t>
            </a:r>
          </a:p>
        </p:txBody>
      </p:sp>
      <p:sp>
        <p:nvSpPr>
          <p:cNvPr id="74768" name="Text Box 16"/>
          <p:cNvSpPr txBox="1">
            <a:spLocks noChangeArrowheads="1"/>
          </p:cNvSpPr>
          <p:nvPr/>
        </p:nvSpPr>
        <p:spPr bwMode="auto">
          <a:xfrm>
            <a:off x="3032125" y="5216525"/>
            <a:ext cx="2759075" cy="547688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latinLnBrk="0" hangingPunct="0"/>
            <a:r>
              <a:rPr kumimoji="0" lang="en-US" sz="2800" b="1">
                <a:solidFill>
                  <a:schemeClr val="tx1"/>
                </a:solidFill>
              </a:rPr>
              <a:t>Z = Z</a:t>
            </a:r>
            <a:r>
              <a:rPr kumimoji="0" lang="en-US" sz="2800" b="1" baseline="-25000">
                <a:solidFill>
                  <a:schemeClr val="tx1"/>
                </a:solidFill>
              </a:rPr>
              <a:t>o</a:t>
            </a:r>
            <a:r>
              <a:rPr kumimoji="0" lang="en-US" sz="2800" b="1">
                <a:solidFill>
                  <a:schemeClr val="tx1"/>
                </a:solidFill>
              </a:rPr>
              <a:t> Cos(</a:t>
            </a:r>
            <a:r>
              <a:rPr kumimoji="0" lang="en-US" sz="2800" b="1">
                <a:solidFill>
                  <a:schemeClr val="tx1"/>
                </a:solidFill>
                <a:latin typeface="Symbol" pitchFamily="18" charset="2"/>
              </a:rPr>
              <a:t>w</a:t>
            </a:r>
            <a:r>
              <a:rPr kumimoji="0" lang="en-US" sz="2800" b="1" baseline="-25000">
                <a:solidFill>
                  <a:schemeClr val="tx1"/>
                </a:solidFill>
              </a:rPr>
              <a:t>n</a:t>
            </a:r>
            <a:r>
              <a:rPr kumimoji="0" lang="en-US" sz="2800" b="1">
                <a:solidFill>
                  <a:schemeClr val="tx1"/>
                </a:solidFill>
              </a:rPr>
              <a:t>t)</a:t>
            </a:r>
          </a:p>
        </p:txBody>
      </p:sp>
      <p:sp>
        <p:nvSpPr>
          <p:cNvPr id="74769" name="Text Box 17"/>
          <p:cNvSpPr txBox="1">
            <a:spLocks noChangeArrowheads="1"/>
          </p:cNvSpPr>
          <p:nvPr/>
        </p:nvSpPr>
        <p:spPr bwMode="auto">
          <a:xfrm>
            <a:off x="914400" y="1279525"/>
            <a:ext cx="6445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latinLnBrk="0" hangingPunct="0"/>
            <a:r>
              <a:rPr kumimoji="0" lang="en-US" sz="2000" b="1">
                <a:solidFill>
                  <a:schemeClr val="accent2"/>
                </a:solidFill>
              </a:rPr>
              <a:t>+ Z</a:t>
            </a:r>
            <a:r>
              <a:rPr kumimoji="0" lang="en-US" sz="2000" b="1" baseline="-25000">
                <a:solidFill>
                  <a:schemeClr val="accent2"/>
                </a:solidFill>
              </a:rPr>
              <a:t>o</a:t>
            </a:r>
            <a:endParaRPr kumimoji="0" lang="en-US" sz="2000" b="1">
              <a:solidFill>
                <a:schemeClr val="accent2"/>
              </a:solidFill>
            </a:endParaRPr>
          </a:p>
        </p:txBody>
      </p:sp>
      <p:sp>
        <p:nvSpPr>
          <p:cNvPr id="74770" name="Text Box 18"/>
          <p:cNvSpPr txBox="1">
            <a:spLocks noChangeArrowheads="1"/>
          </p:cNvSpPr>
          <p:nvPr/>
        </p:nvSpPr>
        <p:spPr bwMode="auto">
          <a:xfrm>
            <a:off x="990600" y="2727325"/>
            <a:ext cx="584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latinLnBrk="0" hangingPunct="0"/>
            <a:r>
              <a:rPr kumimoji="0" lang="en-US" sz="2000" b="1">
                <a:solidFill>
                  <a:schemeClr val="accent2"/>
                </a:solidFill>
              </a:rPr>
              <a:t>- Z</a:t>
            </a:r>
            <a:r>
              <a:rPr kumimoji="0" lang="en-US" sz="2000" b="1" baseline="-25000">
                <a:solidFill>
                  <a:schemeClr val="accent2"/>
                </a:solidFill>
              </a:rPr>
              <a:t>o</a:t>
            </a:r>
            <a:endParaRPr kumimoji="0" lang="en-US" sz="2000" b="1">
              <a:solidFill>
                <a:schemeClr val="accent2"/>
              </a:solidFill>
            </a:endParaRPr>
          </a:p>
        </p:txBody>
      </p:sp>
      <p:sp>
        <p:nvSpPr>
          <p:cNvPr id="74771" name="Line 19"/>
          <p:cNvSpPr>
            <a:spLocks noChangeShapeType="1"/>
          </p:cNvSpPr>
          <p:nvPr/>
        </p:nvSpPr>
        <p:spPr bwMode="auto">
          <a:xfrm flipH="1">
            <a:off x="533400" y="22860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4772" name="Line 20"/>
          <p:cNvSpPr>
            <a:spLocks noChangeShapeType="1"/>
          </p:cNvSpPr>
          <p:nvPr/>
        </p:nvSpPr>
        <p:spPr bwMode="auto">
          <a:xfrm flipH="1">
            <a:off x="533400" y="15240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4773" name="Line 21"/>
          <p:cNvSpPr>
            <a:spLocks noChangeShapeType="1"/>
          </p:cNvSpPr>
          <p:nvPr/>
        </p:nvSpPr>
        <p:spPr bwMode="auto">
          <a:xfrm flipV="1">
            <a:off x="609600" y="15240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4774" name="Text Box 22"/>
          <p:cNvSpPr txBox="1">
            <a:spLocks noChangeArrowheads="1"/>
          </p:cNvSpPr>
          <p:nvPr/>
        </p:nvSpPr>
        <p:spPr bwMode="auto">
          <a:xfrm>
            <a:off x="484188" y="1752600"/>
            <a:ext cx="319087" cy="3365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latinLnBrk="0" hangingPunct="0"/>
            <a:r>
              <a:rPr kumimoji="0" lang="en-US" sz="1600" b="1">
                <a:solidFill>
                  <a:schemeClr val="accent2"/>
                </a:solidFill>
              </a:rPr>
              <a:t>Z</a:t>
            </a:r>
          </a:p>
        </p:txBody>
      </p:sp>
      <p:sp>
        <p:nvSpPr>
          <p:cNvPr id="74775" name="Text Box 23"/>
          <p:cNvSpPr txBox="1">
            <a:spLocks noChangeArrowheads="1"/>
          </p:cNvSpPr>
          <p:nvPr/>
        </p:nvSpPr>
        <p:spPr bwMode="auto">
          <a:xfrm>
            <a:off x="3810000" y="76200"/>
            <a:ext cx="1479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3600" b="1">
                <a:solidFill>
                  <a:schemeClr val="tx1"/>
                </a:solidFill>
              </a:rPr>
              <a:t>Waves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ChangeArrowheads="1"/>
          </p:cNvSpPr>
          <p:nvPr/>
        </p:nvSpPr>
        <p:spPr bwMode="auto">
          <a:xfrm>
            <a:off x="0" y="762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5" tIns="45718" rIns="91435" bIns="45718" anchor="ctr"/>
          <a:lstStyle/>
          <a:p>
            <a:pPr algn="ctr"/>
            <a:r>
              <a:rPr lang="en-US" sz="3600" b="1">
                <a:solidFill>
                  <a:schemeClr val="tx1"/>
                </a:solidFill>
                <a:latin typeface="Arial" pitchFamily="34" charset="0"/>
              </a:rPr>
              <a:t>Wave Superposition </a:t>
            </a:r>
          </a:p>
        </p:txBody>
      </p:sp>
      <p:pic>
        <p:nvPicPr>
          <p:cNvPr id="95235" name="Picture 3" descr="wave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9138" y="1585913"/>
            <a:ext cx="7510462" cy="5119687"/>
          </a:xfrm>
          <a:prstGeom prst="rect">
            <a:avLst/>
          </a:prstGeom>
          <a:noFill/>
        </p:spPr>
      </p:pic>
      <p:sp>
        <p:nvSpPr>
          <p:cNvPr id="95236" name="Text Box 4"/>
          <p:cNvSpPr txBox="1">
            <a:spLocks noChangeArrowheads="1"/>
          </p:cNvSpPr>
          <p:nvPr/>
        </p:nvSpPr>
        <p:spPr bwMode="auto">
          <a:xfrm>
            <a:off x="3810000" y="76200"/>
            <a:ext cx="1479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3600" b="1">
                <a:solidFill>
                  <a:schemeClr val="tx1"/>
                </a:solidFill>
              </a:rPr>
              <a:t>Waves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822325" y="1906588"/>
            <a:ext cx="442913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>
                <a:solidFill>
                  <a:schemeClr val="tx1"/>
                </a:solidFill>
                <a:latin typeface="굴림" pitchFamily="50" charset="-127"/>
              </a:rPr>
              <a:t> </a:t>
            </a:r>
            <a:r>
              <a:rPr lang="en-US" sz="2400" b="1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381000" y="1828800"/>
          <a:ext cx="4591050" cy="1181100"/>
        </p:xfrm>
        <a:graphic>
          <a:graphicData uri="http://schemas.openxmlformats.org/presentationml/2006/ole">
            <p:oleObj spid="_x0000_s11269" name="Drawing" r:id="rId3" imgW="4591080" imgH="1181160" progId="">
              <p:embed/>
            </p:oleObj>
          </a:graphicData>
        </a:graphic>
      </p:graphicFrame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381000" y="1065213"/>
            <a:ext cx="4197350" cy="538162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chemeClr val="bg1"/>
                </a:solidFill>
                <a:latin typeface="Arial" pitchFamily="34" charset="0"/>
              </a:rPr>
              <a:t>Superposition Theorem</a:t>
            </a:r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5029200" y="1676400"/>
            <a:ext cx="4114800" cy="149225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200" b="1">
                <a:solidFill>
                  <a:srgbClr val="0000FF"/>
                </a:solidFill>
              </a:rPr>
              <a:t>The configuration of sea is </a:t>
            </a:r>
          </a:p>
          <a:p>
            <a:r>
              <a:rPr lang="en-US" sz="2200" b="1">
                <a:solidFill>
                  <a:srgbClr val="0000FF"/>
                </a:solidFill>
              </a:rPr>
              <a:t>complicated due to interaction of</a:t>
            </a:r>
          </a:p>
          <a:p>
            <a:r>
              <a:rPr lang="en-US" sz="2200" b="1">
                <a:solidFill>
                  <a:srgbClr val="0000FF"/>
                </a:solidFill>
              </a:rPr>
              <a:t>different wave systems</a:t>
            </a:r>
            <a:r>
              <a:rPr lang="en-US" sz="2400">
                <a:solidFill>
                  <a:srgbClr val="0000FF"/>
                </a:solidFill>
              </a:rPr>
              <a:t>.</a:t>
            </a:r>
          </a:p>
          <a:p>
            <a:r>
              <a:rPr lang="en-US" sz="2400" b="1" i="1">
                <a:solidFill>
                  <a:srgbClr val="0000FF"/>
                </a:solidFill>
              </a:rPr>
              <a:t>(Irregular wave)</a:t>
            </a:r>
          </a:p>
        </p:txBody>
      </p:sp>
      <p:sp>
        <p:nvSpPr>
          <p:cNvPr id="11273" name="Text Box 9"/>
          <p:cNvSpPr txBox="1">
            <a:spLocks noChangeArrowheads="1"/>
          </p:cNvSpPr>
          <p:nvPr/>
        </p:nvSpPr>
        <p:spPr bwMode="auto">
          <a:xfrm>
            <a:off x="4978400" y="3733800"/>
            <a:ext cx="4087813" cy="143192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200" b="1">
                <a:solidFill>
                  <a:srgbClr val="0000FF"/>
                </a:solidFill>
              </a:rPr>
              <a:t>The complicated wave system</a:t>
            </a:r>
          </a:p>
          <a:p>
            <a:r>
              <a:rPr lang="en-US" sz="2200" b="1">
                <a:solidFill>
                  <a:srgbClr val="0000FF"/>
                </a:solidFill>
              </a:rPr>
              <a:t> is made up of many sinusoidal</a:t>
            </a:r>
          </a:p>
          <a:p>
            <a:r>
              <a:rPr lang="en-US" sz="2200" b="1">
                <a:solidFill>
                  <a:srgbClr val="0000FF"/>
                </a:solidFill>
              </a:rPr>
              <a:t>wave components superimposed </a:t>
            </a:r>
          </a:p>
          <a:p>
            <a:r>
              <a:rPr lang="en-US" sz="2200" b="1">
                <a:solidFill>
                  <a:srgbClr val="0000FF"/>
                </a:solidFill>
              </a:rPr>
              <a:t>upon each other.</a:t>
            </a:r>
          </a:p>
        </p:txBody>
      </p:sp>
      <p:sp>
        <p:nvSpPr>
          <p:cNvPr id="11274" name="Line 10"/>
          <p:cNvSpPr>
            <a:spLocks noChangeShapeType="1"/>
          </p:cNvSpPr>
          <p:nvPr/>
        </p:nvSpPr>
        <p:spPr bwMode="auto">
          <a:xfrm>
            <a:off x="6629400" y="3200400"/>
            <a:ext cx="0" cy="53340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75" name="Line 11"/>
          <p:cNvSpPr>
            <a:spLocks noChangeShapeType="1"/>
          </p:cNvSpPr>
          <p:nvPr/>
        </p:nvSpPr>
        <p:spPr bwMode="auto">
          <a:xfrm>
            <a:off x="6705600" y="5181600"/>
            <a:ext cx="0" cy="60960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76" name="Text Box 12"/>
          <p:cNvSpPr txBox="1">
            <a:spLocks noChangeArrowheads="1"/>
          </p:cNvSpPr>
          <p:nvPr/>
        </p:nvSpPr>
        <p:spPr bwMode="auto">
          <a:xfrm>
            <a:off x="5334000" y="5791200"/>
            <a:ext cx="3517900" cy="457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FF00"/>
                </a:solidFill>
              </a:rPr>
              <a:t>Fourier Spectral Analysis</a:t>
            </a:r>
          </a:p>
        </p:txBody>
      </p:sp>
      <p:sp>
        <p:nvSpPr>
          <p:cNvPr id="11277" name="Text Box 13"/>
          <p:cNvSpPr txBox="1">
            <a:spLocks noChangeArrowheads="1"/>
          </p:cNvSpPr>
          <p:nvPr/>
        </p:nvSpPr>
        <p:spPr bwMode="auto">
          <a:xfrm>
            <a:off x="3810000" y="120650"/>
            <a:ext cx="1479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3600" b="1">
                <a:solidFill>
                  <a:schemeClr val="tx1"/>
                </a:solidFill>
              </a:rPr>
              <a:t>Waves</a:t>
            </a:r>
          </a:p>
        </p:txBody>
      </p:sp>
      <p:graphicFrame>
        <p:nvGraphicFramePr>
          <p:cNvPr id="11279" name="Object 15"/>
          <p:cNvGraphicFramePr>
            <a:graphicFrameLocks noChangeAspect="1"/>
          </p:cNvGraphicFramePr>
          <p:nvPr/>
        </p:nvGraphicFramePr>
        <p:xfrm>
          <a:off x="228600" y="2898775"/>
          <a:ext cx="4343400" cy="3959225"/>
        </p:xfrm>
        <a:graphic>
          <a:graphicData uri="http://schemas.openxmlformats.org/presentationml/2006/ole">
            <p:oleObj spid="_x0000_s11279" name="Drawing" r:id="rId4" imgW="5095800" imgH="462924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822325" y="1906588"/>
            <a:ext cx="442913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>
                <a:solidFill>
                  <a:schemeClr val="tx1"/>
                </a:solidFill>
                <a:latin typeface="굴림" pitchFamily="50" charset="-127"/>
              </a:rPr>
              <a:t> </a:t>
            </a:r>
            <a:r>
              <a:rPr lang="en-US" sz="2400" b="1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381000" y="1065213"/>
            <a:ext cx="2873375" cy="538162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chemeClr val="bg1"/>
                </a:solidFill>
                <a:latin typeface="Arial" pitchFamily="34" charset="0"/>
              </a:rPr>
              <a:t>Wave Spectrum</a:t>
            </a:r>
          </a:p>
        </p:txBody>
      </p:sp>
      <p:sp>
        <p:nvSpPr>
          <p:cNvPr id="15366" name="Line 6"/>
          <p:cNvSpPr>
            <a:spLocks noChangeShapeType="1"/>
          </p:cNvSpPr>
          <p:nvPr/>
        </p:nvSpPr>
        <p:spPr bwMode="auto">
          <a:xfrm>
            <a:off x="1066800" y="4343400"/>
            <a:ext cx="3048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367" name="Line 7"/>
          <p:cNvSpPr>
            <a:spLocks noChangeShapeType="1"/>
          </p:cNvSpPr>
          <p:nvPr/>
        </p:nvSpPr>
        <p:spPr bwMode="auto">
          <a:xfrm flipV="1">
            <a:off x="1066800" y="2133600"/>
            <a:ext cx="0" cy="2209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368" name="Freeform 8"/>
          <p:cNvSpPr>
            <a:spLocks/>
          </p:cNvSpPr>
          <p:nvPr/>
        </p:nvSpPr>
        <p:spPr bwMode="auto">
          <a:xfrm>
            <a:off x="1066800" y="2387600"/>
            <a:ext cx="2667000" cy="1955800"/>
          </a:xfrm>
          <a:custGeom>
            <a:avLst/>
            <a:gdLst/>
            <a:ahLst/>
            <a:cxnLst>
              <a:cxn ang="0">
                <a:pos x="0" y="1232"/>
              </a:cxn>
              <a:cxn ang="0">
                <a:pos x="336" y="1040"/>
              </a:cxn>
              <a:cxn ang="0">
                <a:pos x="672" y="128"/>
              </a:cxn>
              <a:cxn ang="0">
                <a:pos x="1008" y="272"/>
              </a:cxn>
              <a:cxn ang="0">
                <a:pos x="1392" y="1040"/>
              </a:cxn>
              <a:cxn ang="0">
                <a:pos x="1680" y="1232"/>
              </a:cxn>
            </a:cxnLst>
            <a:rect l="0" t="0" r="r" b="b"/>
            <a:pathLst>
              <a:path w="1680" h="1232">
                <a:moveTo>
                  <a:pt x="0" y="1232"/>
                </a:moveTo>
                <a:cubicBezTo>
                  <a:pt x="112" y="1228"/>
                  <a:pt x="224" y="1224"/>
                  <a:pt x="336" y="1040"/>
                </a:cubicBezTo>
                <a:cubicBezTo>
                  <a:pt x="448" y="856"/>
                  <a:pt x="560" y="256"/>
                  <a:pt x="672" y="128"/>
                </a:cubicBezTo>
                <a:cubicBezTo>
                  <a:pt x="784" y="0"/>
                  <a:pt x="888" y="120"/>
                  <a:pt x="1008" y="272"/>
                </a:cubicBezTo>
                <a:cubicBezTo>
                  <a:pt x="1128" y="424"/>
                  <a:pt x="1280" y="880"/>
                  <a:pt x="1392" y="1040"/>
                </a:cubicBezTo>
                <a:cubicBezTo>
                  <a:pt x="1504" y="1200"/>
                  <a:pt x="1592" y="1216"/>
                  <a:pt x="1680" y="1232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369" name="Text Box 9"/>
          <p:cNvSpPr txBox="1">
            <a:spLocks noChangeArrowheads="1"/>
          </p:cNvSpPr>
          <p:nvPr/>
        </p:nvSpPr>
        <p:spPr bwMode="auto">
          <a:xfrm>
            <a:off x="1889125" y="4384675"/>
            <a:ext cx="15716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tx1"/>
                </a:solidFill>
              </a:rPr>
              <a:t>Frequency</a:t>
            </a:r>
          </a:p>
        </p:txBody>
      </p:sp>
      <p:sp>
        <p:nvSpPr>
          <p:cNvPr id="15370" name="Text Box 10"/>
          <p:cNvSpPr txBox="1">
            <a:spLocks noChangeArrowheads="1"/>
          </p:cNvSpPr>
          <p:nvPr/>
        </p:nvSpPr>
        <p:spPr bwMode="auto">
          <a:xfrm rot="-5391307">
            <a:off x="-333375" y="3048000"/>
            <a:ext cx="2190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tx1"/>
                </a:solidFill>
              </a:rPr>
              <a:t>Energy Density</a:t>
            </a:r>
          </a:p>
        </p:txBody>
      </p:sp>
      <p:graphicFrame>
        <p:nvGraphicFramePr>
          <p:cNvPr id="15371" name="Object 11"/>
          <p:cNvGraphicFramePr>
            <a:graphicFrameLocks noChangeAspect="1"/>
          </p:cNvGraphicFramePr>
          <p:nvPr/>
        </p:nvGraphicFramePr>
        <p:xfrm>
          <a:off x="3733800" y="990600"/>
          <a:ext cx="5181600" cy="1925638"/>
        </p:xfrm>
        <a:graphic>
          <a:graphicData uri="http://schemas.openxmlformats.org/presentationml/2006/ole">
            <p:oleObj spid="_x0000_s15371" name="Equation" r:id="rId3" imgW="2768400" imgH="1028520" progId="Equation.3">
              <p:embed/>
            </p:oleObj>
          </a:graphicData>
        </a:graphic>
      </p:graphicFrame>
      <p:sp>
        <p:nvSpPr>
          <p:cNvPr id="15372" name="Text Box 12"/>
          <p:cNvSpPr txBox="1">
            <a:spLocks noChangeArrowheads="1"/>
          </p:cNvSpPr>
          <p:nvPr/>
        </p:nvSpPr>
        <p:spPr bwMode="auto">
          <a:xfrm>
            <a:off x="609600" y="4876800"/>
            <a:ext cx="8085138" cy="167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600" b="1" i="1" u="sng" dirty="0">
                <a:solidFill>
                  <a:srgbClr val="FF0066"/>
                </a:solidFill>
              </a:rPr>
              <a:t>Significant wave height</a:t>
            </a:r>
            <a:r>
              <a:rPr lang="en-US" sz="2600" b="1" dirty="0">
                <a:solidFill>
                  <a:schemeClr val="tx1"/>
                </a:solidFill>
              </a:rPr>
              <a:t> : </a:t>
            </a:r>
          </a:p>
          <a:p>
            <a:r>
              <a:rPr lang="en-US" sz="2600" b="1" dirty="0">
                <a:solidFill>
                  <a:schemeClr val="tx1"/>
                </a:solidFill>
              </a:rPr>
              <a:t>   - </a:t>
            </a:r>
            <a:r>
              <a:rPr lang="en-US" sz="2600" b="1" u="sng" dirty="0">
                <a:solidFill>
                  <a:srgbClr val="0070C0"/>
                </a:solidFill>
              </a:rPr>
              <a:t>Average of the 1/3 highest waves</a:t>
            </a:r>
          </a:p>
          <a:p>
            <a:r>
              <a:rPr lang="en-US" sz="2600" b="1" dirty="0">
                <a:solidFill>
                  <a:schemeClr val="tx1"/>
                </a:solidFill>
              </a:rPr>
              <a:t>   - It is typically estimated by observers of wave systems</a:t>
            </a:r>
          </a:p>
          <a:p>
            <a:r>
              <a:rPr lang="en-US" sz="2600" b="1" dirty="0">
                <a:solidFill>
                  <a:schemeClr val="tx1"/>
                </a:solidFill>
              </a:rPr>
              <a:t>     for average wave height. </a:t>
            </a:r>
          </a:p>
        </p:txBody>
      </p:sp>
      <p:sp>
        <p:nvSpPr>
          <p:cNvPr id="15374" name="Text Box 14"/>
          <p:cNvSpPr txBox="1">
            <a:spLocks noChangeArrowheads="1"/>
          </p:cNvSpPr>
          <p:nvPr/>
        </p:nvSpPr>
        <p:spPr bwMode="auto">
          <a:xfrm>
            <a:off x="3810000" y="76200"/>
            <a:ext cx="1479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3600" b="1">
                <a:solidFill>
                  <a:schemeClr val="tx1"/>
                </a:solidFill>
              </a:rPr>
              <a:t>Waves</a:t>
            </a:r>
          </a:p>
        </p:txBody>
      </p:sp>
      <p:graphicFrame>
        <p:nvGraphicFramePr>
          <p:cNvPr id="15375" name="Object 15"/>
          <p:cNvGraphicFramePr>
            <a:graphicFrameLocks noChangeAspect="1"/>
          </p:cNvGraphicFramePr>
          <p:nvPr/>
        </p:nvGraphicFramePr>
        <p:xfrm>
          <a:off x="5257800" y="3124200"/>
          <a:ext cx="3124200" cy="2252663"/>
        </p:xfrm>
        <a:graphic>
          <a:graphicData uri="http://schemas.openxmlformats.org/presentationml/2006/ole">
            <p:oleObj spid="_x0000_s15375" name="Drawing" r:id="rId4" imgW="5381640" imgH="382896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7" name="Text Box 7"/>
          <p:cNvSpPr txBox="1">
            <a:spLocks noChangeArrowheads="1"/>
          </p:cNvSpPr>
          <p:nvPr/>
        </p:nvSpPr>
        <p:spPr bwMode="auto">
          <a:xfrm>
            <a:off x="228600" y="609600"/>
            <a:ext cx="1641475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chemeClr val="tx1"/>
                </a:solidFill>
              </a:rPr>
              <a:t>Wave Data</a:t>
            </a:r>
          </a:p>
        </p:txBody>
      </p:sp>
      <p:sp>
        <p:nvSpPr>
          <p:cNvPr id="51208" name="Text Box 8"/>
          <p:cNvSpPr txBox="1">
            <a:spLocks noChangeArrowheads="1"/>
          </p:cNvSpPr>
          <p:nvPr/>
        </p:nvSpPr>
        <p:spPr bwMode="auto">
          <a:xfrm>
            <a:off x="914400" y="6096000"/>
            <a:ext cx="3492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chemeClr val="tx1"/>
                </a:solidFill>
              </a:rPr>
              <a:t>Modal Wave Frequency :</a:t>
            </a:r>
          </a:p>
        </p:txBody>
      </p:sp>
      <p:graphicFrame>
        <p:nvGraphicFramePr>
          <p:cNvPr id="117760" name="Object 0"/>
          <p:cNvGraphicFramePr>
            <a:graphicFrameLocks noChangeAspect="1"/>
          </p:cNvGraphicFramePr>
          <p:nvPr/>
        </p:nvGraphicFramePr>
        <p:xfrm>
          <a:off x="4495800" y="5943600"/>
          <a:ext cx="1143000" cy="769938"/>
        </p:xfrm>
        <a:graphic>
          <a:graphicData uri="http://schemas.openxmlformats.org/presentationml/2006/ole">
            <p:oleObj spid="_x0000_s122882" name="Equation" r:id="rId3" imgW="583920" imgH="393480" progId="Equation.3">
              <p:embed/>
            </p:oleObj>
          </a:graphicData>
        </a:graphic>
      </p:graphicFrame>
      <p:sp>
        <p:nvSpPr>
          <p:cNvPr id="51210" name="Text Box 10"/>
          <p:cNvSpPr txBox="1">
            <a:spLocks noChangeArrowheads="1"/>
          </p:cNvSpPr>
          <p:nvPr/>
        </p:nvSpPr>
        <p:spPr bwMode="auto">
          <a:xfrm>
            <a:off x="3810000" y="76200"/>
            <a:ext cx="1479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3600" b="1">
                <a:solidFill>
                  <a:schemeClr val="tx1"/>
                </a:solidFill>
              </a:rPr>
              <a:t>Waves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685800" y="1143000"/>
          <a:ext cx="7543799" cy="4724397"/>
        </p:xfrm>
        <a:graphic>
          <a:graphicData uri="http://schemas.openxmlformats.org/drawingml/2006/table">
            <a:tbl>
              <a:tblPr/>
              <a:tblGrid>
                <a:gridCol w="909703"/>
                <a:gridCol w="824629"/>
                <a:gridCol w="824629"/>
                <a:gridCol w="824629"/>
                <a:gridCol w="824629"/>
                <a:gridCol w="1212938"/>
                <a:gridCol w="1061321"/>
                <a:gridCol w="1061321"/>
              </a:tblGrid>
              <a:tr h="74623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Number</a:t>
                      </a:r>
                    </a:p>
                  </a:txBody>
                  <a:tcPr marL="39370" marR="3937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Significant Wave Height (ft)</a:t>
                      </a:r>
                    </a:p>
                  </a:txBody>
                  <a:tcPr marL="39370" marR="39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Sustained Wind Speed (</a:t>
                      </a:r>
                      <a:r>
                        <a:rPr lang="en-US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Kts</a:t>
                      </a: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</a:p>
                  </a:txBody>
                  <a:tcPr marL="39370" marR="39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Percentage Probability of </a:t>
                      </a:r>
                    </a:p>
                  </a:txBody>
                  <a:tcPr marL="39370" marR="39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Modal Wave Period (s)</a:t>
                      </a:r>
                    </a:p>
                  </a:txBody>
                  <a:tcPr marL="39370" marR="39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9748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370" marR="39370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370" marR="39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370" marR="39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370" marR="39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Times New Roman"/>
                          <a:ea typeface="Times New Roman"/>
                          <a:cs typeface="Times New Roman"/>
                        </a:rPr>
                        <a:t>Range</a:t>
                      </a:r>
                    </a:p>
                  </a:txBody>
                  <a:tcPr marL="39370" marR="39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Times New Roman"/>
                          <a:ea typeface="Times New Roman"/>
                          <a:cs typeface="Times New Roman"/>
                        </a:rPr>
                        <a:t>Most </a:t>
                      </a:r>
                      <a:endParaRPr lang="en-US" sz="1200" b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Probable</a:t>
                      </a:r>
                      <a:endParaRPr lang="en-US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370" marR="39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4806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370" marR="39370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Range</a:t>
                      </a:r>
                    </a:p>
                  </a:txBody>
                  <a:tcPr marL="39370" marR="39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Times New Roman"/>
                          <a:ea typeface="Times New Roman"/>
                          <a:cs typeface="Times New Roman"/>
                        </a:rPr>
                        <a:t>Mean</a:t>
                      </a:r>
                    </a:p>
                  </a:txBody>
                  <a:tcPr marL="39370" marR="39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Range</a:t>
                      </a:r>
                    </a:p>
                  </a:txBody>
                  <a:tcPr marL="39370" marR="39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Times New Roman"/>
                          <a:ea typeface="Times New Roman"/>
                          <a:cs typeface="Times New Roman"/>
                        </a:rPr>
                        <a:t>Mean</a:t>
                      </a:r>
                    </a:p>
                  </a:txBody>
                  <a:tcPr marL="39370" marR="39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370" marR="39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370" marR="39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370" marR="39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806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0-1</a:t>
                      </a:r>
                    </a:p>
                  </a:txBody>
                  <a:tcPr marL="39370" marR="39370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0-0.3</a:t>
                      </a:r>
                    </a:p>
                  </a:txBody>
                  <a:tcPr marL="39370" marR="39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0.2</a:t>
                      </a:r>
                    </a:p>
                  </a:txBody>
                  <a:tcPr marL="39370" marR="39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0-6</a:t>
                      </a:r>
                    </a:p>
                  </a:txBody>
                  <a:tcPr marL="39370" marR="39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</a:p>
                  </a:txBody>
                  <a:tcPr marL="39370" marR="39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</a:p>
                  </a:txBody>
                  <a:tcPr marL="39370" marR="39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</a:p>
                  </a:txBody>
                  <a:tcPr marL="39370" marR="39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</a:p>
                  </a:txBody>
                  <a:tcPr marL="39370" marR="39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806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39370" marR="39370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0.3-1.5</a:t>
                      </a:r>
                    </a:p>
                  </a:txBody>
                  <a:tcPr marL="39370" marR="39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1.0</a:t>
                      </a:r>
                    </a:p>
                  </a:txBody>
                  <a:tcPr marL="39370" marR="39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7-10</a:t>
                      </a:r>
                    </a:p>
                  </a:txBody>
                  <a:tcPr marL="39370" marR="39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8.5</a:t>
                      </a:r>
                    </a:p>
                  </a:txBody>
                  <a:tcPr marL="39370" marR="39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7.2</a:t>
                      </a:r>
                    </a:p>
                  </a:txBody>
                  <a:tcPr marL="39370" marR="39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3.3-12.8</a:t>
                      </a:r>
                    </a:p>
                  </a:txBody>
                  <a:tcPr marL="39370" marR="39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7.5</a:t>
                      </a:r>
                    </a:p>
                  </a:txBody>
                  <a:tcPr marL="39370" marR="39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806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</a:p>
                  </a:txBody>
                  <a:tcPr marL="39370" marR="39370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1.5-4</a:t>
                      </a:r>
                    </a:p>
                  </a:txBody>
                  <a:tcPr marL="39370" marR="39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2.9</a:t>
                      </a:r>
                    </a:p>
                  </a:txBody>
                  <a:tcPr marL="39370" marR="39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11-16</a:t>
                      </a:r>
                    </a:p>
                  </a:txBody>
                  <a:tcPr marL="39370" marR="39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13.5</a:t>
                      </a:r>
                    </a:p>
                  </a:txBody>
                  <a:tcPr marL="39370" marR="39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22.4</a:t>
                      </a:r>
                    </a:p>
                  </a:txBody>
                  <a:tcPr marL="39370" marR="39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5.0-14.8</a:t>
                      </a:r>
                    </a:p>
                  </a:txBody>
                  <a:tcPr marL="39370" marR="39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7.5</a:t>
                      </a:r>
                    </a:p>
                  </a:txBody>
                  <a:tcPr marL="39370" marR="39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806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</a:p>
                  </a:txBody>
                  <a:tcPr marL="39370" marR="39370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4-8</a:t>
                      </a:r>
                    </a:p>
                  </a:txBody>
                  <a:tcPr marL="39370" marR="39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6.2</a:t>
                      </a:r>
                    </a:p>
                  </a:txBody>
                  <a:tcPr marL="39370" marR="39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17-21</a:t>
                      </a:r>
                    </a:p>
                  </a:txBody>
                  <a:tcPr marL="39370" marR="39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19</a:t>
                      </a:r>
                    </a:p>
                  </a:txBody>
                  <a:tcPr marL="39370" marR="39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28.7</a:t>
                      </a:r>
                    </a:p>
                  </a:txBody>
                  <a:tcPr marL="39370" marR="39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6.1-15.2</a:t>
                      </a:r>
                    </a:p>
                  </a:txBody>
                  <a:tcPr marL="39370" marR="39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8.8</a:t>
                      </a:r>
                    </a:p>
                  </a:txBody>
                  <a:tcPr marL="39370" marR="39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806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</a:p>
                  </a:txBody>
                  <a:tcPr marL="39370" marR="39370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8-13</a:t>
                      </a:r>
                    </a:p>
                  </a:txBody>
                  <a:tcPr marL="39370" marR="39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10.7</a:t>
                      </a:r>
                    </a:p>
                  </a:txBody>
                  <a:tcPr marL="39370" marR="39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22-27</a:t>
                      </a:r>
                    </a:p>
                  </a:txBody>
                  <a:tcPr marL="39370" marR="39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24.5</a:t>
                      </a:r>
                    </a:p>
                  </a:txBody>
                  <a:tcPr marL="39370" marR="39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15.5</a:t>
                      </a:r>
                    </a:p>
                  </a:txBody>
                  <a:tcPr marL="39370" marR="39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8.3-15.5</a:t>
                      </a:r>
                    </a:p>
                  </a:txBody>
                  <a:tcPr marL="39370" marR="39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9.7</a:t>
                      </a:r>
                    </a:p>
                  </a:txBody>
                  <a:tcPr marL="39370" marR="39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806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</a:p>
                  </a:txBody>
                  <a:tcPr marL="39370" marR="39370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13-20</a:t>
                      </a:r>
                    </a:p>
                  </a:txBody>
                  <a:tcPr marL="39370" marR="39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16.4</a:t>
                      </a:r>
                    </a:p>
                  </a:txBody>
                  <a:tcPr marL="39370" marR="39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28-47</a:t>
                      </a:r>
                    </a:p>
                  </a:txBody>
                  <a:tcPr marL="39370" marR="39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37.5</a:t>
                      </a:r>
                    </a:p>
                  </a:txBody>
                  <a:tcPr marL="39370" marR="39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18.7</a:t>
                      </a:r>
                    </a:p>
                  </a:txBody>
                  <a:tcPr marL="39370" marR="39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9.8-16.2</a:t>
                      </a:r>
                    </a:p>
                  </a:txBody>
                  <a:tcPr marL="39370" marR="39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12.4</a:t>
                      </a:r>
                    </a:p>
                  </a:txBody>
                  <a:tcPr marL="39370" marR="39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806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</a:p>
                  </a:txBody>
                  <a:tcPr marL="39370" marR="39370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20-30</a:t>
                      </a:r>
                    </a:p>
                  </a:txBody>
                  <a:tcPr marL="39370" marR="39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24.6</a:t>
                      </a:r>
                    </a:p>
                  </a:txBody>
                  <a:tcPr marL="39370" marR="39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48-55</a:t>
                      </a:r>
                    </a:p>
                  </a:txBody>
                  <a:tcPr marL="39370" marR="39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51.5</a:t>
                      </a:r>
                    </a:p>
                  </a:txBody>
                  <a:tcPr marL="39370" marR="39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6.1</a:t>
                      </a:r>
                    </a:p>
                  </a:txBody>
                  <a:tcPr marL="39370" marR="39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11.8-18.5</a:t>
                      </a:r>
                    </a:p>
                  </a:txBody>
                  <a:tcPr marL="39370" marR="39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15.0</a:t>
                      </a:r>
                    </a:p>
                  </a:txBody>
                  <a:tcPr marL="39370" marR="39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806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</a:p>
                  </a:txBody>
                  <a:tcPr marL="39370" marR="39370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30-45</a:t>
                      </a:r>
                    </a:p>
                  </a:txBody>
                  <a:tcPr marL="39370" marR="39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37.7</a:t>
                      </a:r>
                    </a:p>
                  </a:txBody>
                  <a:tcPr marL="39370" marR="39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56-63</a:t>
                      </a:r>
                    </a:p>
                  </a:txBody>
                  <a:tcPr marL="39370" marR="39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59.5</a:t>
                      </a:r>
                    </a:p>
                  </a:txBody>
                  <a:tcPr marL="39370" marR="39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1.2</a:t>
                      </a:r>
                    </a:p>
                  </a:txBody>
                  <a:tcPr marL="39370" marR="39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14.2-18.6</a:t>
                      </a:r>
                    </a:p>
                  </a:txBody>
                  <a:tcPr marL="39370" marR="39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16.4</a:t>
                      </a:r>
                    </a:p>
                  </a:txBody>
                  <a:tcPr marL="39370" marR="39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806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&gt;8</a:t>
                      </a:r>
                    </a:p>
                  </a:txBody>
                  <a:tcPr marL="39370" marR="39370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&gt;45</a:t>
                      </a:r>
                    </a:p>
                  </a:txBody>
                  <a:tcPr marL="39370" marR="39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&gt;45</a:t>
                      </a:r>
                    </a:p>
                  </a:txBody>
                  <a:tcPr marL="39370" marR="39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&gt;63</a:t>
                      </a:r>
                    </a:p>
                  </a:txBody>
                  <a:tcPr marL="39370" marR="39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&gt;63</a:t>
                      </a:r>
                    </a:p>
                  </a:txBody>
                  <a:tcPr marL="39370" marR="39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&lt;0.05</a:t>
                      </a:r>
                    </a:p>
                  </a:txBody>
                  <a:tcPr marL="39370" marR="39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15.7-23.7</a:t>
                      </a:r>
                    </a:p>
                  </a:txBody>
                  <a:tcPr marL="39370" marR="39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20.0</a:t>
                      </a:r>
                    </a:p>
                  </a:txBody>
                  <a:tcPr marL="39370" marR="393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1676400" y="76200"/>
            <a:ext cx="5943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ko-KR" sz="3600" b="1">
                <a:solidFill>
                  <a:schemeClr val="tx1"/>
                </a:solidFill>
              </a:rPr>
              <a:t>8.3 Simple Harmonic Motion</a:t>
            </a:r>
          </a:p>
        </p:txBody>
      </p:sp>
      <p:sp>
        <p:nvSpPr>
          <p:cNvPr id="12301" name="Text Box 13"/>
          <p:cNvSpPr txBox="1">
            <a:spLocks noChangeArrowheads="1"/>
          </p:cNvSpPr>
          <p:nvPr/>
        </p:nvSpPr>
        <p:spPr bwMode="auto">
          <a:xfrm>
            <a:off x="288925" y="1258888"/>
            <a:ext cx="5629275" cy="457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FF00"/>
                </a:solidFill>
                <a:latin typeface="Arial" pitchFamily="34" charset="0"/>
              </a:rPr>
              <a:t>Condition of Simple Harmonic Motion</a:t>
            </a:r>
          </a:p>
        </p:txBody>
      </p:sp>
      <p:sp>
        <p:nvSpPr>
          <p:cNvPr id="12302" name="Line 14"/>
          <p:cNvSpPr>
            <a:spLocks noChangeShapeType="1"/>
          </p:cNvSpPr>
          <p:nvPr/>
        </p:nvSpPr>
        <p:spPr bwMode="auto">
          <a:xfrm>
            <a:off x="533400" y="1981200"/>
            <a:ext cx="39624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03" name="Line 15"/>
          <p:cNvSpPr>
            <a:spLocks noChangeShapeType="1"/>
          </p:cNvSpPr>
          <p:nvPr/>
        </p:nvSpPr>
        <p:spPr bwMode="auto">
          <a:xfrm>
            <a:off x="2286000" y="1981200"/>
            <a:ext cx="0" cy="16002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04" name="Line 16"/>
          <p:cNvSpPr>
            <a:spLocks noChangeShapeType="1"/>
          </p:cNvSpPr>
          <p:nvPr/>
        </p:nvSpPr>
        <p:spPr bwMode="auto">
          <a:xfrm rot="-3150886">
            <a:off x="2917031" y="1683544"/>
            <a:ext cx="77788" cy="1600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05" name="Line 17"/>
          <p:cNvSpPr>
            <a:spLocks noChangeShapeType="1"/>
          </p:cNvSpPr>
          <p:nvPr/>
        </p:nvSpPr>
        <p:spPr bwMode="auto">
          <a:xfrm rot="13940277" flipV="1">
            <a:off x="1574800" y="1684338"/>
            <a:ext cx="76200" cy="1600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06" name="Oval 18"/>
          <p:cNvSpPr>
            <a:spLocks noChangeArrowheads="1"/>
          </p:cNvSpPr>
          <p:nvPr/>
        </p:nvSpPr>
        <p:spPr bwMode="auto">
          <a:xfrm>
            <a:off x="2133600" y="3581400"/>
            <a:ext cx="304800" cy="304800"/>
          </a:xfrm>
          <a:prstGeom prst="ellipse">
            <a:avLst/>
          </a:prstGeom>
          <a:solidFill>
            <a:schemeClr val="bg1"/>
          </a:solidFill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07" name="Oval 19"/>
          <p:cNvSpPr>
            <a:spLocks noChangeArrowheads="1"/>
          </p:cNvSpPr>
          <p:nvPr/>
        </p:nvSpPr>
        <p:spPr bwMode="auto">
          <a:xfrm>
            <a:off x="3505200" y="28194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08" name="Oval 20"/>
          <p:cNvSpPr>
            <a:spLocks noChangeArrowheads="1"/>
          </p:cNvSpPr>
          <p:nvPr/>
        </p:nvSpPr>
        <p:spPr bwMode="auto">
          <a:xfrm>
            <a:off x="685800" y="28194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1" name="Freeform 23"/>
          <p:cNvSpPr>
            <a:spLocks/>
          </p:cNvSpPr>
          <p:nvPr/>
        </p:nvSpPr>
        <p:spPr bwMode="auto">
          <a:xfrm>
            <a:off x="2286000" y="2362200"/>
            <a:ext cx="533400" cy="1524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44" y="96"/>
              </a:cxn>
              <a:cxn ang="0">
                <a:pos x="336" y="144"/>
              </a:cxn>
              <a:cxn ang="0">
                <a:pos x="480" y="96"/>
              </a:cxn>
              <a:cxn ang="0">
                <a:pos x="624" y="0"/>
              </a:cxn>
            </a:cxnLst>
            <a:rect l="0" t="0" r="r" b="b"/>
            <a:pathLst>
              <a:path w="624" h="144">
                <a:moveTo>
                  <a:pt x="0" y="0"/>
                </a:moveTo>
                <a:cubicBezTo>
                  <a:pt x="44" y="36"/>
                  <a:pt x="88" y="72"/>
                  <a:pt x="144" y="96"/>
                </a:cubicBezTo>
                <a:cubicBezTo>
                  <a:pt x="200" y="120"/>
                  <a:pt x="280" y="144"/>
                  <a:pt x="336" y="144"/>
                </a:cubicBezTo>
                <a:cubicBezTo>
                  <a:pt x="392" y="144"/>
                  <a:pt x="432" y="120"/>
                  <a:pt x="480" y="96"/>
                </a:cubicBezTo>
                <a:cubicBezTo>
                  <a:pt x="528" y="72"/>
                  <a:pt x="576" y="36"/>
                  <a:pt x="624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12329" name="Group 41"/>
          <p:cNvGrpSpPr>
            <a:grpSpLocks/>
          </p:cNvGrpSpPr>
          <p:nvPr/>
        </p:nvGrpSpPr>
        <p:grpSpPr bwMode="auto">
          <a:xfrm>
            <a:off x="4343400" y="2209800"/>
            <a:ext cx="4800600" cy="1447800"/>
            <a:chOff x="2448" y="2256"/>
            <a:chExt cx="3168" cy="912"/>
          </a:xfrm>
        </p:grpSpPr>
        <p:sp>
          <p:nvSpPr>
            <p:cNvPr id="12312" name="Line 24"/>
            <p:cNvSpPr>
              <a:spLocks noChangeShapeType="1"/>
            </p:cNvSpPr>
            <p:nvPr/>
          </p:nvSpPr>
          <p:spPr bwMode="auto">
            <a:xfrm>
              <a:off x="2688" y="2736"/>
              <a:ext cx="29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315" name="Freeform 27"/>
            <p:cNvSpPr>
              <a:spLocks/>
            </p:cNvSpPr>
            <p:nvPr/>
          </p:nvSpPr>
          <p:spPr bwMode="auto">
            <a:xfrm>
              <a:off x="2880" y="2400"/>
              <a:ext cx="2448" cy="672"/>
            </a:xfrm>
            <a:custGeom>
              <a:avLst/>
              <a:gdLst/>
              <a:ahLst/>
              <a:cxnLst>
                <a:cxn ang="0">
                  <a:pos x="0" y="336"/>
                </a:cxn>
                <a:cxn ang="0">
                  <a:pos x="576" y="0"/>
                </a:cxn>
                <a:cxn ang="0">
                  <a:pos x="1248" y="336"/>
                </a:cxn>
                <a:cxn ang="0">
                  <a:pos x="1872" y="672"/>
                </a:cxn>
                <a:cxn ang="0">
                  <a:pos x="2448" y="336"/>
                </a:cxn>
              </a:cxnLst>
              <a:rect l="0" t="0" r="r" b="b"/>
              <a:pathLst>
                <a:path w="2448" h="672">
                  <a:moveTo>
                    <a:pt x="0" y="336"/>
                  </a:moveTo>
                  <a:cubicBezTo>
                    <a:pt x="184" y="168"/>
                    <a:pt x="368" y="0"/>
                    <a:pt x="576" y="0"/>
                  </a:cubicBezTo>
                  <a:cubicBezTo>
                    <a:pt x="784" y="0"/>
                    <a:pt x="1032" y="224"/>
                    <a:pt x="1248" y="336"/>
                  </a:cubicBezTo>
                  <a:cubicBezTo>
                    <a:pt x="1464" y="448"/>
                    <a:pt x="1672" y="672"/>
                    <a:pt x="1872" y="672"/>
                  </a:cubicBezTo>
                  <a:cubicBezTo>
                    <a:pt x="2072" y="672"/>
                    <a:pt x="2260" y="504"/>
                    <a:pt x="2448" y="336"/>
                  </a:cubicBezTo>
                </a:path>
              </a:pathLst>
            </a:custGeom>
            <a:noFill/>
            <a:ln w="381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316" name="Line 28"/>
            <p:cNvSpPr>
              <a:spLocks noChangeShapeType="1"/>
            </p:cNvSpPr>
            <p:nvPr/>
          </p:nvSpPr>
          <p:spPr bwMode="auto">
            <a:xfrm flipV="1">
              <a:off x="2880" y="2256"/>
              <a:ext cx="0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322" name="Line 34"/>
            <p:cNvSpPr>
              <a:spLocks noChangeShapeType="1"/>
            </p:cNvSpPr>
            <p:nvPr/>
          </p:nvSpPr>
          <p:spPr bwMode="auto">
            <a:xfrm>
              <a:off x="2784" y="2400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323" name="Line 35"/>
            <p:cNvSpPr>
              <a:spLocks noChangeShapeType="1"/>
            </p:cNvSpPr>
            <p:nvPr/>
          </p:nvSpPr>
          <p:spPr bwMode="auto">
            <a:xfrm flipH="1">
              <a:off x="2784" y="3072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325" name="Text Box 37"/>
            <p:cNvSpPr txBox="1">
              <a:spLocks noChangeArrowheads="1"/>
            </p:cNvSpPr>
            <p:nvPr/>
          </p:nvSpPr>
          <p:spPr bwMode="auto">
            <a:xfrm>
              <a:off x="2448" y="2256"/>
              <a:ext cx="324" cy="28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>
                  <a:solidFill>
                    <a:schemeClr val="tx1"/>
                  </a:solidFill>
                </a:rPr>
                <a:t>+a</a:t>
              </a:r>
            </a:p>
          </p:txBody>
        </p:sp>
        <p:sp>
          <p:nvSpPr>
            <p:cNvPr id="12328" name="Text Box 40"/>
            <p:cNvSpPr txBox="1">
              <a:spLocks noChangeArrowheads="1"/>
            </p:cNvSpPr>
            <p:nvPr/>
          </p:nvSpPr>
          <p:spPr bwMode="auto">
            <a:xfrm>
              <a:off x="2496" y="2880"/>
              <a:ext cx="27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>
                  <a:solidFill>
                    <a:schemeClr val="tx1"/>
                  </a:solidFill>
                </a:rPr>
                <a:t>-a</a:t>
              </a:r>
            </a:p>
          </p:txBody>
        </p:sp>
      </p:grpSp>
      <p:sp>
        <p:nvSpPr>
          <p:cNvPr id="12331" name="Text Box 43"/>
          <p:cNvSpPr txBox="1">
            <a:spLocks noChangeArrowheads="1"/>
          </p:cNvSpPr>
          <p:nvPr/>
        </p:nvSpPr>
        <p:spPr bwMode="auto">
          <a:xfrm>
            <a:off x="852488" y="4860925"/>
            <a:ext cx="7377112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Tx/>
              <a:buChar char="-"/>
            </a:pP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u="sng" dirty="0">
                <a:solidFill>
                  <a:srgbClr val="FF0000"/>
                </a:solidFill>
              </a:rPr>
              <a:t>Linear relation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>
                <a:solidFill>
                  <a:schemeClr val="tx1"/>
                </a:solidFill>
              </a:rPr>
              <a:t>:</a:t>
            </a:r>
          </a:p>
          <a:p>
            <a:r>
              <a:rPr lang="en-US" sz="2000" b="1" dirty="0">
                <a:solidFill>
                  <a:schemeClr val="tx1"/>
                </a:solidFill>
              </a:rPr>
              <a:t>  The magnitude of force or moment must be </a:t>
            </a:r>
            <a:r>
              <a:rPr lang="en-US" sz="2000" b="1" i="1" u="sng" dirty="0">
                <a:solidFill>
                  <a:srgbClr val="FF0066"/>
                </a:solidFill>
              </a:rPr>
              <a:t>linearly proportional</a:t>
            </a:r>
            <a:r>
              <a:rPr lang="en-US" sz="2000" b="1" dirty="0">
                <a:solidFill>
                  <a:schemeClr val="tx1"/>
                </a:solidFill>
              </a:rPr>
              <a:t>  </a:t>
            </a:r>
          </a:p>
          <a:p>
            <a:r>
              <a:rPr lang="en-US" sz="2000" b="1" dirty="0">
                <a:solidFill>
                  <a:schemeClr val="tx1"/>
                </a:solidFill>
              </a:rPr>
              <a:t>  to the magnitude of displacement</a:t>
            </a:r>
          </a:p>
          <a:p>
            <a:pPr>
              <a:buFontTx/>
              <a:buChar char="-"/>
            </a:pP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u="sng" dirty="0">
                <a:solidFill>
                  <a:srgbClr val="FF0000"/>
                </a:solidFill>
              </a:rPr>
              <a:t>Restoring</a:t>
            </a:r>
            <a:r>
              <a:rPr lang="en-US" sz="2000" b="1" dirty="0">
                <a:solidFill>
                  <a:schemeClr val="tx1"/>
                </a:solidFill>
              </a:rPr>
              <a:t> :</a:t>
            </a:r>
          </a:p>
          <a:p>
            <a:r>
              <a:rPr lang="en-US" sz="2000" b="1" dirty="0">
                <a:solidFill>
                  <a:schemeClr val="tx1"/>
                </a:solidFill>
              </a:rPr>
              <a:t>  The restoring force or moment must oppose the direction of</a:t>
            </a:r>
          </a:p>
          <a:p>
            <a:r>
              <a:rPr lang="en-US" sz="2000" b="1" dirty="0">
                <a:solidFill>
                  <a:schemeClr val="tx1"/>
                </a:solidFill>
              </a:rPr>
              <a:t>  displacement.</a:t>
            </a:r>
          </a:p>
        </p:txBody>
      </p:sp>
      <p:sp>
        <p:nvSpPr>
          <p:cNvPr id="12333" name="Line 45"/>
          <p:cNvSpPr>
            <a:spLocks noChangeShapeType="1"/>
          </p:cNvSpPr>
          <p:nvPr/>
        </p:nvSpPr>
        <p:spPr bwMode="auto">
          <a:xfrm flipH="1">
            <a:off x="2438400" y="3733800"/>
            <a:ext cx="12192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34" name="Text Box 46"/>
          <p:cNvSpPr txBox="1">
            <a:spLocks noChangeArrowheads="1"/>
          </p:cNvSpPr>
          <p:nvPr/>
        </p:nvSpPr>
        <p:spPr bwMode="auto">
          <a:xfrm>
            <a:off x="2819400" y="3429000"/>
            <a:ext cx="319088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12335" name="Line 47"/>
          <p:cNvSpPr>
            <a:spLocks noChangeShapeType="1"/>
          </p:cNvSpPr>
          <p:nvPr/>
        </p:nvSpPr>
        <p:spPr bwMode="auto">
          <a:xfrm>
            <a:off x="3657600" y="3124200"/>
            <a:ext cx="0" cy="7620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aphicFrame>
        <p:nvGraphicFramePr>
          <p:cNvPr id="12336" name="Object 48"/>
          <p:cNvGraphicFramePr>
            <a:graphicFrameLocks noChangeAspect="1"/>
          </p:cNvGraphicFramePr>
          <p:nvPr/>
        </p:nvGraphicFramePr>
        <p:xfrm>
          <a:off x="2362200" y="2438400"/>
          <a:ext cx="369888" cy="469900"/>
        </p:xfrm>
        <a:graphic>
          <a:graphicData uri="http://schemas.openxmlformats.org/presentationml/2006/ole">
            <p:oleObj spid="_x0000_s12336" name="Equation" r:id="rId3" imgW="139680" imgH="177480" progId="Equation.3">
              <p:embed/>
            </p:oleObj>
          </a:graphicData>
        </a:graphic>
      </p:graphicFrame>
      <p:graphicFrame>
        <p:nvGraphicFramePr>
          <p:cNvPr id="12337" name="Object 49"/>
          <p:cNvGraphicFramePr>
            <a:graphicFrameLocks noChangeAspect="1"/>
          </p:cNvGraphicFramePr>
          <p:nvPr/>
        </p:nvGraphicFramePr>
        <p:xfrm>
          <a:off x="8534400" y="2438400"/>
          <a:ext cx="369888" cy="469900"/>
        </p:xfrm>
        <a:graphic>
          <a:graphicData uri="http://schemas.openxmlformats.org/presentationml/2006/ole">
            <p:oleObj spid="_x0000_s12337" name="Equation" r:id="rId4" imgW="139680" imgH="177480" progId="Equation.3">
              <p:embed/>
            </p:oleObj>
          </a:graphicData>
        </a:graphic>
      </p:graphicFrame>
      <p:sp>
        <p:nvSpPr>
          <p:cNvPr id="12338" name="Text Box 50"/>
          <p:cNvSpPr txBox="1">
            <a:spLocks noChangeArrowheads="1"/>
          </p:cNvSpPr>
          <p:nvPr/>
        </p:nvSpPr>
        <p:spPr bwMode="auto">
          <a:xfrm>
            <a:off x="228600" y="3994150"/>
            <a:ext cx="87630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latinLnBrk="0" hangingPunct="0"/>
            <a:r>
              <a:rPr kumimoji="0" lang="en-US" sz="2000">
                <a:solidFill>
                  <a:schemeClr val="tx1"/>
                </a:solidFill>
              </a:rPr>
              <a:t>A naturally occurring motion in which a force causing displacement is countered by an equal force in the opposite direction.  </a:t>
            </a:r>
          </a:p>
          <a:p>
            <a:pPr eaLnBrk="0" latinLnBrk="0" hangingPunct="0"/>
            <a:r>
              <a:rPr kumimoji="0" lang="en-US" sz="2000">
                <a:solidFill>
                  <a:schemeClr val="tx1"/>
                </a:solidFill>
              </a:rPr>
              <a:t>	</a:t>
            </a:r>
            <a:r>
              <a:rPr kumimoji="0" lang="en-US" sz="2000" b="1" i="1">
                <a:solidFill>
                  <a:schemeClr val="accent2"/>
                </a:solidFill>
              </a:rPr>
              <a:t>- It must exhibit a LINEAR RESTORING Force</a:t>
            </a:r>
            <a:endParaRPr kumimoji="0" lang="en-US" sz="200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Line 2"/>
          <p:cNvSpPr>
            <a:spLocks noChangeShapeType="1"/>
          </p:cNvSpPr>
          <p:nvPr/>
        </p:nvSpPr>
        <p:spPr bwMode="auto">
          <a:xfrm>
            <a:off x="381000" y="2057400"/>
            <a:ext cx="548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411" name="Line 3"/>
          <p:cNvSpPr>
            <a:spLocks noChangeShapeType="1"/>
          </p:cNvSpPr>
          <p:nvPr/>
        </p:nvSpPr>
        <p:spPr bwMode="auto">
          <a:xfrm flipH="1">
            <a:off x="381000" y="11430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3048000" y="1219200"/>
            <a:ext cx="13716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13" name="Oval 5"/>
          <p:cNvSpPr>
            <a:spLocks noChangeArrowheads="1"/>
          </p:cNvSpPr>
          <p:nvPr/>
        </p:nvSpPr>
        <p:spPr bwMode="auto">
          <a:xfrm>
            <a:off x="3276600" y="19050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14" name="Oval 6"/>
          <p:cNvSpPr>
            <a:spLocks noChangeArrowheads="1"/>
          </p:cNvSpPr>
          <p:nvPr/>
        </p:nvSpPr>
        <p:spPr bwMode="auto">
          <a:xfrm>
            <a:off x="4038600" y="19050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15" name="Freeform 7"/>
          <p:cNvSpPr>
            <a:spLocks/>
          </p:cNvSpPr>
          <p:nvPr/>
        </p:nvSpPr>
        <p:spPr bwMode="auto">
          <a:xfrm>
            <a:off x="381000" y="1219200"/>
            <a:ext cx="2286000" cy="800100"/>
          </a:xfrm>
          <a:custGeom>
            <a:avLst/>
            <a:gdLst/>
            <a:ahLst/>
            <a:cxnLst>
              <a:cxn ang="0">
                <a:pos x="0" y="232"/>
              </a:cxn>
              <a:cxn ang="0">
                <a:pos x="240" y="232"/>
              </a:cxn>
              <a:cxn ang="0">
                <a:pos x="384" y="40"/>
              </a:cxn>
              <a:cxn ang="0">
                <a:pos x="528" y="472"/>
              </a:cxn>
              <a:cxn ang="0">
                <a:pos x="672" y="40"/>
              </a:cxn>
              <a:cxn ang="0">
                <a:pos x="816" y="472"/>
              </a:cxn>
              <a:cxn ang="0">
                <a:pos x="960" y="40"/>
              </a:cxn>
              <a:cxn ang="0">
                <a:pos x="1104" y="472"/>
              </a:cxn>
              <a:cxn ang="0">
                <a:pos x="1200" y="232"/>
              </a:cxn>
              <a:cxn ang="0">
                <a:pos x="1392" y="232"/>
              </a:cxn>
            </a:cxnLst>
            <a:rect l="0" t="0" r="r" b="b"/>
            <a:pathLst>
              <a:path w="1392" h="504">
                <a:moveTo>
                  <a:pt x="0" y="232"/>
                </a:moveTo>
                <a:cubicBezTo>
                  <a:pt x="88" y="248"/>
                  <a:pt x="176" y="264"/>
                  <a:pt x="240" y="232"/>
                </a:cubicBezTo>
                <a:cubicBezTo>
                  <a:pt x="304" y="200"/>
                  <a:pt x="336" y="0"/>
                  <a:pt x="384" y="40"/>
                </a:cubicBezTo>
                <a:cubicBezTo>
                  <a:pt x="432" y="80"/>
                  <a:pt x="480" y="472"/>
                  <a:pt x="528" y="472"/>
                </a:cubicBezTo>
                <a:cubicBezTo>
                  <a:pt x="576" y="472"/>
                  <a:pt x="624" y="40"/>
                  <a:pt x="672" y="40"/>
                </a:cubicBezTo>
                <a:cubicBezTo>
                  <a:pt x="720" y="40"/>
                  <a:pt x="768" y="472"/>
                  <a:pt x="816" y="472"/>
                </a:cubicBezTo>
                <a:cubicBezTo>
                  <a:pt x="864" y="472"/>
                  <a:pt x="912" y="40"/>
                  <a:pt x="960" y="40"/>
                </a:cubicBezTo>
                <a:cubicBezTo>
                  <a:pt x="1008" y="40"/>
                  <a:pt x="1064" y="440"/>
                  <a:pt x="1104" y="472"/>
                </a:cubicBezTo>
                <a:cubicBezTo>
                  <a:pt x="1144" y="504"/>
                  <a:pt x="1152" y="272"/>
                  <a:pt x="1200" y="232"/>
                </a:cubicBezTo>
                <a:cubicBezTo>
                  <a:pt x="1248" y="192"/>
                  <a:pt x="1320" y="212"/>
                  <a:pt x="1392" y="232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416" name="Line 8"/>
          <p:cNvSpPr>
            <a:spLocks noChangeShapeType="1"/>
          </p:cNvSpPr>
          <p:nvPr/>
        </p:nvSpPr>
        <p:spPr bwMode="auto">
          <a:xfrm>
            <a:off x="2667000" y="1600200"/>
            <a:ext cx="30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417" name="Line 9"/>
          <p:cNvSpPr>
            <a:spLocks noChangeShapeType="1"/>
          </p:cNvSpPr>
          <p:nvPr/>
        </p:nvSpPr>
        <p:spPr bwMode="auto">
          <a:xfrm>
            <a:off x="3733800" y="609600"/>
            <a:ext cx="0" cy="4343400"/>
          </a:xfrm>
          <a:prstGeom prst="line">
            <a:avLst/>
          </a:prstGeom>
          <a:noFill/>
          <a:ln w="28575">
            <a:solidFill>
              <a:srgbClr val="FF0066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418" name="Line 10"/>
          <p:cNvSpPr>
            <a:spLocks noChangeShapeType="1"/>
          </p:cNvSpPr>
          <p:nvPr/>
        </p:nvSpPr>
        <p:spPr bwMode="auto">
          <a:xfrm>
            <a:off x="3733800" y="8382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419" name="Line 11"/>
          <p:cNvSpPr>
            <a:spLocks noChangeShapeType="1"/>
          </p:cNvSpPr>
          <p:nvPr/>
        </p:nvSpPr>
        <p:spPr bwMode="auto">
          <a:xfrm>
            <a:off x="381000" y="3429000"/>
            <a:ext cx="548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420" name="Line 12"/>
          <p:cNvSpPr>
            <a:spLocks noChangeShapeType="1"/>
          </p:cNvSpPr>
          <p:nvPr/>
        </p:nvSpPr>
        <p:spPr bwMode="auto">
          <a:xfrm flipH="1">
            <a:off x="381000" y="25146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421" name="Freeform 13"/>
          <p:cNvSpPr>
            <a:spLocks/>
          </p:cNvSpPr>
          <p:nvPr/>
        </p:nvSpPr>
        <p:spPr bwMode="auto">
          <a:xfrm>
            <a:off x="381000" y="2514600"/>
            <a:ext cx="3581400" cy="800100"/>
          </a:xfrm>
          <a:custGeom>
            <a:avLst/>
            <a:gdLst/>
            <a:ahLst/>
            <a:cxnLst>
              <a:cxn ang="0">
                <a:pos x="0" y="232"/>
              </a:cxn>
              <a:cxn ang="0">
                <a:pos x="240" y="232"/>
              </a:cxn>
              <a:cxn ang="0">
                <a:pos x="384" y="40"/>
              </a:cxn>
              <a:cxn ang="0">
                <a:pos x="528" y="472"/>
              </a:cxn>
              <a:cxn ang="0">
                <a:pos x="672" y="40"/>
              </a:cxn>
              <a:cxn ang="0">
                <a:pos x="816" y="472"/>
              </a:cxn>
              <a:cxn ang="0">
                <a:pos x="960" y="40"/>
              </a:cxn>
              <a:cxn ang="0">
                <a:pos x="1104" y="472"/>
              </a:cxn>
              <a:cxn ang="0">
                <a:pos x="1200" y="232"/>
              </a:cxn>
              <a:cxn ang="0">
                <a:pos x="1392" y="232"/>
              </a:cxn>
            </a:cxnLst>
            <a:rect l="0" t="0" r="r" b="b"/>
            <a:pathLst>
              <a:path w="1392" h="504">
                <a:moveTo>
                  <a:pt x="0" y="232"/>
                </a:moveTo>
                <a:cubicBezTo>
                  <a:pt x="88" y="248"/>
                  <a:pt x="176" y="264"/>
                  <a:pt x="240" y="232"/>
                </a:cubicBezTo>
                <a:cubicBezTo>
                  <a:pt x="304" y="200"/>
                  <a:pt x="336" y="0"/>
                  <a:pt x="384" y="40"/>
                </a:cubicBezTo>
                <a:cubicBezTo>
                  <a:pt x="432" y="80"/>
                  <a:pt x="480" y="472"/>
                  <a:pt x="528" y="472"/>
                </a:cubicBezTo>
                <a:cubicBezTo>
                  <a:pt x="576" y="472"/>
                  <a:pt x="624" y="40"/>
                  <a:pt x="672" y="40"/>
                </a:cubicBezTo>
                <a:cubicBezTo>
                  <a:pt x="720" y="40"/>
                  <a:pt x="768" y="472"/>
                  <a:pt x="816" y="472"/>
                </a:cubicBezTo>
                <a:cubicBezTo>
                  <a:pt x="864" y="472"/>
                  <a:pt x="912" y="40"/>
                  <a:pt x="960" y="40"/>
                </a:cubicBezTo>
                <a:cubicBezTo>
                  <a:pt x="1008" y="40"/>
                  <a:pt x="1064" y="440"/>
                  <a:pt x="1104" y="472"/>
                </a:cubicBezTo>
                <a:cubicBezTo>
                  <a:pt x="1144" y="504"/>
                  <a:pt x="1152" y="272"/>
                  <a:pt x="1200" y="232"/>
                </a:cubicBezTo>
                <a:cubicBezTo>
                  <a:pt x="1248" y="192"/>
                  <a:pt x="1320" y="212"/>
                  <a:pt x="1392" y="232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422" name="Rectangle 14"/>
          <p:cNvSpPr>
            <a:spLocks noChangeArrowheads="1"/>
          </p:cNvSpPr>
          <p:nvPr/>
        </p:nvSpPr>
        <p:spPr bwMode="auto">
          <a:xfrm>
            <a:off x="4267200" y="2590800"/>
            <a:ext cx="13716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23" name="Line 15"/>
          <p:cNvSpPr>
            <a:spLocks noChangeShapeType="1"/>
          </p:cNvSpPr>
          <p:nvPr/>
        </p:nvSpPr>
        <p:spPr bwMode="auto">
          <a:xfrm>
            <a:off x="4876800" y="685800"/>
            <a:ext cx="0" cy="19050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424" name="Line 16"/>
          <p:cNvSpPr>
            <a:spLocks noChangeShapeType="1"/>
          </p:cNvSpPr>
          <p:nvPr/>
        </p:nvSpPr>
        <p:spPr bwMode="auto">
          <a:xfrm>
            <a:off x="3962400" y="2895600"/>
            <a:ext cx="30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425" name="Oval 17"/>
          <p:cNvSpPr>
            <a:spLocks noChangeArrowheads="1"/>
          </p:cNvSpPr>
          <p:nvPr/>
        </p:nvSpPr>
        <p:spPr bwMode="auto">
          <a:xfrm>
            <a:off x="4419600" y="32766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26" name="Oval 18"/>
          <p:cNvSpPr>
            <a:spLocks noChangeArrowheads="1"/>
          </p:cNvSpPr>
          <p:nvPr/>
        </p:nvSpPr>
        <p:spPr bwMode="auto">
          <a:xfrm>
            <a:off x="5410200" y="32766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27" name="Line 19"/>
          <p:cNvSpPr>
            <a:spLocks noChangeShapeType="1"/>
          </p:cNvSpPr>
          <p:nvPr/>
        </p:nvSpPr>
        <p:spPr bwMode="auto">
          <a:xfrm>
            <a:off x="381000" y="4800600"/>
            <a:ext cx="548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428" name="Line 20"/>
          <p:cNvSpPr>
            <a:spLocks noChangeShapeType="1"/>
          </p:cNvSpPr>
          <p:nvPr/>
        </p:nvSpPr>
        <p:spPr bwMode="auto">
          <a:xfrm flipH="1">
            <a:off x="381000" y="38862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429" name="Rectangle 21"/>
          <p:cNvSpPr>
            <a:spLocks noChangeArrowheads="1"/>
          </p:cNvSpPr>
          <p:nvPr/>
        </p:nvSpPr>
        <p:spPr bwMode="auto">
          <a:xfrm>
            <a:off x="1981200" y="3962400"/>
            <a:ext cx="13716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30" name="Oval 22"/>
          <p:cNvSpPr>
            <a:spLocks noChangeArrowheads="1"/>
          </p:cNvSpPr>
          <p:nvPr/>
        </p:nvSpPr>
        <p:spPr bwMode="auto">
          <a:xfrm>
            <a:off x="2133600" y="46482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31" name="Oval 23"/>
          <p:cNvSpPr>
            <a:spLocks noChangeArrowheads="1"/>
          </p:cNvSpPr>
          <p:nvPr/>
        </p:nvSpPr>
        <p:spPr bwMode="auto">
          <a:xfrm>
            <a:off x="2971800" y="46482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32" name="Freeform 24"/>
          <p:cNvSpPr>
            <a:spLocks/>
          </p:cNvSpPr>
          <p:nvPr/>
        </p:nvSpPr>
        <p:spPr bwMode="auto">
          <a:xfrm>
            <a:off x="381000" y="3962400"/>
            <a:ext cx="1524000" cy="800100"/>
          </a:xfrm>
          <a:custGeom>
            <a:avLst/>
            <a:gdLst/>
            <a:ahLst/>
            <a:cxnLst>
              <a:cxn ang="0">
                <a:pos x="0" y="232"/>
              </a:cxn>
              <a:cxn ang="0">
                <a:pos x="240" y="232"/>
              </a:cxn>
              <a:cxn ang="0">
                <a:pos x="384" y="40"/>
              </a:cxn>
              <a:cxn ang="0">
                <a:pos x="528" y="472"/>
              </a:cxn>
              <a:cxn ang="0">
                <a:pos x="672" y="40"/>
              </a:cxn>
              <a:cxn ang="0">
                <a:pos x="816" y="472"/>
              </a:cxn>
              <a:cxn ang="0">
                <a:pos x="960" y="40"/>
              </a:cxn>
              <a:cxn ang="0">
                <a:pos x="1104" y="472"/>
              </a:cxn>
              <a:cxn ang="0">
                <a:pos x="1200" y="232"/>
              </a:cxn>
              <a:cxn ang="0">
                <a:pos x="1392" y="232"/>
              </a:cxn>
            </a:cxnLst>
            <a:rect l="0" t="0" r="r" b="b"/>
            <a:pathLst>
              <a:path w="1392" h="504">
                <a:moveTo>
                  <a:pt x="0" y="232"/>
                </a:moveTo>
                <a:cubicBezTo>
                  <a:pt x="88" y="248"/>
                  <a:pt x="176" y="264"/>
                  <a:pt x="240" y="232"/>
                </a:cubicBezTo>
                <a:cubicBezTo>
                  <a:pt x="304" y="200"/>
                  <a:pt x="336" y="0"/>
                  <a:pt x="384" y="40"/>
                </a:cubicBezTo>
                <a:cubicBezTo>
                  <a:pt x="432" y="80"/>
                  <a:pt x="480" y="472"/>
                  <a:pt x="528" y="472"/>
                </a:cubicBezTo>
                <a:cubicBezTo>
                  <a:pt x="576" y="472"/>
                  <a:pt x="624" y="40"/>
                  <a:pt x="672" y="40"/>
                </a:cubicBezTo>
                <a:cubicBezTo>
                  <a:pt x="720" y="40"/>
                  <a:pt x="768" y="472"/>
                  <a:pt x="816" y="472"/>
                </a:cubicBezTo>
                <a:cubicBezTo>
                  <a:pt x="864" y="472"/>
                  <a:pt x="912" y="40"/>
                  <a:pt x="960" y="40"/>
                </a:cubicBezTo>
                <a:cubicBezTo>
                  <a:pt x="1008" y="40"/>
                  <a:pt x="1064" y="440"/>
                  <a:pt x="1104" y="472"/>
                </a:cubicBezTo>
                <a:cubicBezTo>
                  <a:pt x="1144" y="504"/>
                  <a:pt x="1152" y="272"/>
                  <a:pt x="1200" y="232"/>
                </a:cubicBezTo>
                <a:cubicBezTo>
                  <a:pt x="1248" y="192"/>
                  <a:pt x="1320" y="212"/>
                  <a:pt x="1392" y="232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433" name="Line 25"/>
          <p:cNvSpPr>
            <a:spLocks noChangeShapeType="1"/>
          </p:cNvSpPr>
          <p:nvPr/>
        </p:nvSpPr>
        <p:spPr bwMode="auto">
          <a:xfrm>
            <a:off x="2590800" y="685800"/>
            <a:ext cx="0" cy="32004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434" name="Line 26"/>
          <p:cNvSpPr>
            <a:spLocks noChangeShapeType="1"/>
          </p:cNvSpPr>
          <p:nvPr/>
        </p:nvSpPr>
        <p:spPr bwMode="auto">
          <a:xfrm>
            <a:off x="2590800" y="8382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graphicFrame>
        <p:nvGraphicFramePr>
          <p:cNvPr id="17435" name="Object 27"/>
          <p:cNvGraphicFramePr>
            <a:graphicFrameLocks noChangeAspect="1"/>
          </p:cNvGraphicFramePr>
          <p:nvPr/>
        </p:nvGraphicFramePr>
        <p:xfrm>
          <a:off x="3363913" y="838200"/>
          <a:ext cx="587375" cy="304800"/>
        </p:xfrm>
        <a:graphic>
          <a:graphicData uri="http://schemas.openxmlformats.org/presentationml/2006/ole">
            <p:oleObj spid="_x0000_s17435" name="Equation" r:id="rId3" imgW="342720" imgH="177480" progId="Equation.3">
              <p:embed/>
            </p:oleObj>
          </a:graphicData>
        </a:graphic>
      </p:graphicFrame>
      <p:graphicFrame>
        <p:nvGraphicFramePr>
          <p:cNvPr id="17436" name="Object 28"/>
          <p:cNvGraphicFramePr>
            <a:graphicFrameLocks noChangeAspect="1"/>
          </p:cNvGraphicFramePr>
          <p:nvPr/>
        </p:nvGraphicFramePr>
        <p:xfrm>
          <a:off x="4572000" y="957263"/>
          <a:ext cx="762000" cy="261937"/>
        </p:xfrm>
        <a:graphic>
          <a:graphicData uri="http://schemas.openxmlformats.org/presentationml/2006/ole">
            <p:oleObj spid="_x0000_s17436" name="Equation" r:id="rId4" imgW="444240" imgH="152280" progId="Equation.3">
              <p:embed/>
            </p:oleObj>
          </a:graphicData>
        </a:graphic>
      </p:graphicFrame>
      <p:graphicFrame>
        <p:nvGraphicFramePr>
          <p:cNvPr id="17437" name="Object 29"/>
          <p:cNvGraphicFramePr>
            <a:graphicFrameLocks noChangeAspect="1"/>
          </p:cNvGraphicFramePr>
          <p:nvPr/>
        </p:nvGraphicFramePr>
        <p:xfrm>
          <a:off x="2133600" y="979488"/>
          <a:ext cx="762000" cy="239712"/>
        </p:xfrm>
        <a:graphic>
          <a:graphicData uri="http://schemas.openxmlformats.org/presentationml/2006/ole">
            <p:oleObj spid="_x0000_s17437" name="Equation" r:id="rId5" imgW="444240" imgH="139680" progId="Equation.3">
              <p:embed/>
            </p:oleObj>
          </a:graphicData>
        </a:graphic>
      </p:graphicFrame>
      <p:sp>
        <p:nvSpPr>
          <p:cNvPr id="17438" name="Text Box 30"/>
          <p:cNvSpPr txBox="1">
            <a:spLocks noChangeArrowheads="1"/>
          </p:cNvSpPr>
          <p:nvPr/>
        </p:nvSpPr>
        <p:spPr bwMode="auto">
          <a:xfrm>
            <a:off x="2590800" y="2209800"/>
            <a:ext cx="1200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chemeClr val="tx1"/>
                </a:solidFill>
              </a:rPr>
              <a:t>Tension</a:t>
            </a:r>
          </a:p>
        </p:txBody>
      </p:sp>
      <p:sp>
        <p:nvSpPr>
          <p:cNvPr id="17439" name="Text Box 31"/>
          <p:cNvSpPr txBox="1">
            <a:spLocks noChangeArrowheads="1"/>
          </p:cNvSpPr>
          <p:nvPr/>
        </p:nvSpPr>
        <p:spPr bwMode="auto">
          <a:xfrm>
            <a:off x="457200" y="3581400"/>
            <a:ext cx="1827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chemeClr val="tx1"/>
                </a:solidFill>
              </a:rPr>
              <a:t>Compression</a:t>
            </a:r>
          </a:p>
        </p:txBody>
      </p:sp>
      <p:sp>
        <p:nvSpPr>
          <p:cNvPr id="17440" name="Rectangle 32"/>
          <p:cNvSpPr>
            <a:spLocks noChangeArrowheads="1"/>
          </p:cNvSpPr>
          <p:nvPr/>
        </p:nvSpPr>
        <p:spPr bwMode="auto">
          <a:xfrm>
            <a:off x="7315200" y="2743200"/>
            <a:ext cx="3810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41" name="Line 33"/>
          <p:cNvSpPr>
            <a:spLocks noChangeShapeType="1"/>
          </p:cNvSpPr>
          <p:nvPr/>
        </p:nvSpPr>
        <p:spPr bwMode="auto">
          <a:xfrm flipH="1">
            <a:off x="6477000" y="2895600"/>
            <a:ext cx="838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aphicFrame>
        <p:nvGraphicFramePr>
          <p:cNvPr id="17442" name="Object 34"/>
          <p:cNvGraphicFramePr>
            <a:graphicFrameLocks noChangeAspect="1"/>
          </p:cNvGraphicFramePr>
          <p:nvPr/>
        </p:nvGraphicFramePr>
        <p:xfrm>
          <a:off x="6324600" y="2438400"/>
          <a:ext cx="990600" cy="377825"/>
        </p:xfrm>
        <a:graphic>
          <a:graphicData uri="http://schemas.openxmlformats.org/presentationml/2006/ole">
            <p:oleObj spid="_x0000_s17442" name="Equation" r:id="rId6" imgW="533160" imgH="203040" progId="Equation.3">
              <p:embed/>
            </p:oleObj>
          </a:graphicData>
        </a:graphic>
      </p:graphicFrame>
      <p:sp>
        <p:nvSpPr>
          <p:cNvPr id="17443" name="Rectangle 35"/>
          <p:cNvSpPr>
            <a:spLocks noChangeArrowheads="1"/>
          </p:cNvSpPr>
          <p:nvPr/>
        </p:nvSpPr>
        <p:spPr bwMode="auto">
          <a:xfrm>
            <a:off x="7391400" y="4267200"/>
            <a:ext cx="3810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44" name="Line 36"/>
          <p:cNvSpPr>
            <a:spLocks noChangeShapeType="1"/>
          </p:cNvSpPr>
          <p:nvPr/>
        </p:nvSpPr>
        <p:spPr bwMode="auto">
          <a:xfrm flipH="1">
            <a:off x="6553200" y="4419600"/>
            <a:ext cx="838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graphicFrame>
        <p:nvGraphicFramePr>
          <p:cNvPr id="17445" name="Object 37"/>
          <p:cNvGraphicFramePr>
            <a:graphicFrameLocks noChangeAspect="1"/>
          </p:cNvGraphicFramePr>
          <p:nvPr/>
        </p:nvGraphicFramePr>
        <p:xfrm>
          <a:off x="6400800" y="3962400"/>
          <a:ext cx="990600" cy="377825"/>
        </p:xfrm>
        <a:graphic>
          <a:graphicData uri="http://schemas.openxmlformats.org/presentationml/2006/ole">
            <p:oleObj spid="_x0000_s17445" name="Equation" r:id="rId7" imgW="533160" imgH="203040" progId="Equation.3">
              <p:embed/>
            </p:oleObj>
          </a:graphicData>
        </a:graphic>
      </p:graphicFrame>
      <p:sp>
        <p:nvSpPr>
          <p:cNvPr id="17447" name="Text Box 39"/>
          <p:cNvSpPr txBox="1">
            <a:spLocks noChangeArrowheads="1"/>
          </p:cNvSpPr>
          <p:nvPr/>
        </p:nvSpPr>
        <p:spPr bwMode="auto">
          <a:xfrm>
            <a:off x="228600" y="5105400"/>
            <a:ext cx="8750300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tx1"/>
                </a:solidFill>
              </a:rPr>
              <a:t>- If spring is compressed or placed in tension, force that will try to</a:t>
            </a:r>
          </a:p>
          <a:p>
            <a:r>
              <a:rPr lang="en-US" sz="2400" b="1">
                <a:solidFill>
                  <a:schemeClr val="tx1"/>
                </a:solidFill>
              </a:rPr>
              <a:t>   return the mass to its original location </a:t>
            </a:r>
            <a:r>
              <a:rPr lang="en-US" sz="2400" b="1">
                <a:solidFill>
                  <a:schemeClr val="tx1"/>
                </a:solidFill>
                <a:sym typeface="Symbol" pitchFamily="18" charset="2"/>
              </a:rPr>
              <a:t></a:t>
            </a:r>
            <a:r>
              <a:rPr lang="en-US" sz="2400" b="1" i="1">
                <a:solidFill>
                  <a:srgbClr val="FF0066"/>
                </a:solidFill>
                <a:sym typeface="Symbol" pitchFamily="18" charset="2"/>
              </a:rPr>
              <a:t>Restoring Force</a:t>
            </a:r>
          </a:p>
          <a:p>
            <a:pPr>
              <a:buFontTx/>
              <a:buChar char="-"/>
            </a:pPr>
            <a:r>
              <a:rPr lang="en-US" sz="2400" b="1" i="1">
                <a:solidFill>
                  <a:schemeClr val="tx1"/>
                </a:solidFill>
                <a:sym typeface="Symbol" pitchFamily="18" charset="2"/>
              </a:rPr>
              <a:t> </a:t>
            </a:r>
            <a:r>
              <a:rPr lang="en-US" sz="2400" b="1">
                <a:solidFill>
                  <a:schemeClr val="tx1"/>
                </a:solidFill>
                <a:sym typeface="Symbol" pitchFamily="18" charset="2"/>
              </a:rPr>
              <a:t>The magnitude of the (restoring) force is proportional to the </a:t>
            </a:r>
          </a:p>
          <a:p>
            <a:r>
              <a:rPr lang="en-US" sz="2400" b="1">
                <a:solidFill>
                  <a:schemeClr val="tx1"/>
                </a:solidFill>
                <a:sym typeface="Symbol" pitchFamily="18" charset="2"/>
              </a:rPr>
              <a:t>   magnitude of displacement  </a:t>
            </a:r>
            <a:r>
              <a:rPr lang="en-US" sz="2400" b="1" i="1">
                <a:solidFill>
                  <a:srgbClr val="FF0066"/>
                </a:solidFill>
                <a:sym typeface="Symbol" pitchFamily="18" charset="2"/>
              </a:rPr>
              <a:t>Linear Force</a:t>
            </a:r>
          </a:p>
          <a:p>
            <a:endParaRPr lang="en-US" sz="2400" b="1" i="1">
              <a:solidFill>
                <a:srgbClr val="FF0066"/>
              </a:solidFill>
            </a:endParaRPr>
          </a:p>
        </p:txBody>
      </p:sp>
      <p:sp>
        <p:nvSpPr>
          <p:cNvPr id="17448" name="Text Box 40"/>
          <p:cNvSpPr txBox="1">
            <a:spLocks noChangeArrowheads="1"/>
          </p:cNvSpPr>
          <p:nvPr/>
        </p:nvSpPr>
        <p:spPr bwMode="auto">
          <a:xfrm>
            <a:off x="1981200" y="-107950"/>
            <a:ext cx="5410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ko-KR" sz="3600" b="1">
                <a:solidFill>
                  <a:schemeClr val="tx1"/>
                </a:solidFill>
              </a:rPr>
              <a:t>Simple Harmonic Motion</a:t>
            </a:r>
          </a:p>
        </p:txBody>
      </p:sp>
      <p:graphicFrame>
        <p:nvGraphicFramePr>
          <p:cNvPr id="17449" name="Object 41"/>
          <p:cNvGraphicFramePr>
            <a:graphicFrameLocks noChangeAspect="1"/>
          </p:cNvGraphicFramePr>
          <p:nvPr/>
        </p:nvGraphicFramePr>
        <p:xfrm>
          <a:off x="1296988" y="660400"/>
          <a:ext cx="455612" cy="635000"/>
        </p:xfrm>
        <a:graphic>
          <a:graphicData uri="http://schemas.openxmlformats.org/presentationml/2006/ole">
            <p:oleObj spid="_x0000_s17449" name="Equation" r:id="rId8" imgW="126720" imgH="177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8" name="Line 14"/>
          <p:cNvSpPr>
            <a:spLocks noChangeShapeType="1"/>
          </p:cNvSpPr>
          <p:nvPr/>
        </p:nvSpPr>
        <p:spPr bwMode="auto">
          <a:xfrm flipH="1">
            <a:off x="3810000" y="2133600"/>
            <a:ext cx="0" cy="1371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399" name="Line 15"/>
          <p:cNvSpPr>
            <a:spLocks noChangeShapeType="1"/>
          </p:cNvSpPr>
          <p:nvPr/>
        </p:nvSpPr>
        <p:spPr bwMode="auto">
          <a:xfrm>
            <a:off x="3810000" y="22860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00" name="Line 16"/>
          <p:cNvSpPr>
            <a:spLocks noChangeShapeType="1"/>
          </p:cNvSpPr>
          <p:nvPr/>
        </p:nvSpPr>
        <p:spPr bwMode="auto">
          <a:xfrm>
            <a:off x="381000" y="3505200"/>
            <a:ext cx="548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02" name="Line 18"/>
          <p:cNvSpPr>
            <a:spLocks noChangeShapeType="1"/>
          </p:cNvSpPr>
          <p:nvPr/>
        </p:nvSpPr>
        <p:spPr bwMode="auto">
          <a:xfrm flipH="1">
            <a:off x="381000" y="2590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03" name="Freeform 19"/>
          <p:cNvSpPr>
            <a:spLocks/>
          </p:cNvSpPr>
          <p:nvPr/>
        </p:nvSpPr>
        <p:spPr bwMode="auto">
          <a:xfrm>
            <a:off x="381000" y="2590800"/>
            <a:ext cx="3581400" cy="800100"/>
          </a:xfrm>
          <a:custGeom>
            <a:avLst/>
            <a:gdLst/>
            <a:ahLst/>
            <a:cxnLst>
              <a:cxn ang="0">
                <a:pos x="0" y="232"/>
              </a:cxn>
              <a:cxn ang="0">
                <a:pos x="240" y="232"/>
              </a:cxn>
              <a:cxn ang="0">
                <a:pos x="384" y="40"/>
              </a:cxn>
              <a:cxn ang="0">
                <a:pos x="528" y="472"/>
              </a:cxn>
              <a:cxn ang="0">
                <a:pos x="672" y="40"/>
              </a:cxn>
              <a:cxn ang="0">
                <a:pos x="816" y="472"/>
              </a:cxn>
              <a:cxn ang="0">
                <a:pos x="960" y="40"/>
              </a:cxn>
              <a:cxn ang="0">
                <a:pos x="1104" y="472"/>
              </a:cxn>
              <a:cxn ang="0">
                <a:pos x="1200" y="232"/>
              </a:cxn>
              <a:cxn ang="0">
                <a:pos x="1392" y="232"/>
              </a:cxn>
            </a:cxnLst>
            <a:rect l="0" t="0" r="r" b="b"/>
            <a:pathLst>
              <a:path w="1392" h="504">
                <a:moveTo>
                  <a:pt x="0" y="232"/>
                </a:moveTo>
                <a:cubicBezTo>
                  <a:pt x="88" y="248"/>
                  <a:pt x="176" y="264"/>
                  <a:pt x="240" y="232"/>
                </a:cubicBezTo>
                <a:cubicBezTo>
                  <a:pt x="304" y="200"/>
                  <a:pt x="336" y="0"/>
                  <a:pt x="384" y="40"/>
                </a:cubicBezTo>
                <a:cubicBezTo>
                  <a:pt x="432" y="80"/>
                  <a:pt x="480" y="472"/>
                  <a:pt x="528" y="472"/>
                </a:cubicBezTo>
                <a:cubicBezTo>
                  <a:pt x="576" y="472"/>
                  <a:pt x="624" y="40"/>
                  <a:pt x="672" y="40"/>
                </a:cubicBezTo>
                <a:cubicBezTo>
                  <a:pt x="720" y="40"/>
                  <a:pt x="768" y="472"/>
                  <a:pt x="816" y="472"/>
                </a:cubicBezTo>
                <a:cubicBezTo>
                  <a:pt x="864" y="472"/>
                  <a:pt x="912" y="40"/>
                  <a:pt x="960" y="40"/>
                </a:cubicBezTo>
                <a:cubicBezTo>
                  <a:pt x="1008" y="40"/>
                  <a:pt x="1064" y="440"/>
                  <a:pt x="1104" y="472"/>
                </a:cubicBezTo>
                <a:cubicBezTo>
                  <a:pt x="1144" y="504"/>
                  <a:pt x="1152" y="272"/>
                  <a:pt x="1200" y="232"/>
                </a:cubicBezTo>
                <a:cubicBezTo>
                  <a:pt x="1248" y="192"/>
                  <a:pt x="1320" y="212"/>
                  <a:pt x="1392" y="232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04" name="Rectangle 20"/>
          <p:cNvSpPr>
            <a:spLocks noChangeArrowheads="1"/>
          </p:cNvSpPr>
          <p:nvPr/>
        </p:nvSpPr>
        <p:spPr bwMode="auto">
          <a:xfrm>
            <a:off x="4267200" y="2667000"/>
            <a:ext cx="13716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405" name="Line 21"/>
          <p:cNvSpPr>
            <a:spLocks noChangeShapeType="1"/>
          </p:cNvSpPr>
          <p:nvPr/>
        </p:nvSpPr>
        <p:spPr bwMode="auto">
          <a:xfrm>
            <a:off x="4953000" y="2133600"/>
            <a:ext cx="0" cy="5334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06" name="Line 22"/>
          <p:cNvSpPr>
            <a:spLocks noChangeShapeType="1"/>
          </p:cNvSpPr>
          <p:nvPr/>
        </p:nvSpPr>
        <p:spPr bwMode="auto">
          <a:xfrm>
            <a:off x="3962400" y="2971800"/>
            <a:ext cx="30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07" name="Oval 23"/>
          <p:cNvSpPr>
            <a:spLocks noChangeArrowheads="1"/>
          </p:cNvSpPr>
          <p:nvPr/>
        </p:nvSpPr>
        <p:spPr bwMode="auto">
          <a:xfrm>
            <a:off x="4419600" y="33528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408" name="Oval 24"/>
          <p:cNvSpPr>
            <a:spLocks noChangeArrowheads="1"/>
          </p:cNvSpPr>
          <p:nvPr/>
        </p:nvSpPr>
        <p:spPr bwMode="auto">
          <a:xfrm>
            <a:off x="5410200" y="33528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6420" name="Object 36"/>
          <p:cNvGraphicFramePr>
            <a:graphicFrameLocks noChangeAspect="1"/>
          </p:cNvGraphicFramePr>
          <p:nvPr/>
        </p:nvGraphicFramePr>
        <p:xfrm>
          <a:off x="3581400" y="1752600"/>
          <a:ext cx="587375" cy="304800"/>
        </p:xfrm>
        <a:graphic>
          <a:graphicData uri="http://schemas.openxmlformats.org/presentationml/2006/ole">
            <p:oleObj spid="_x0000_s16420" name="Equation" r:id="rId3" imgW="342720" imgH="177480" progId="Equation.3">
              <p:embed/>
            </p:oleObj>
          </a:graphicData>
        </a:graphic>
      </p:graphicFrame>
      <p:graphicFrame>
        <p:nvGraphicFramePr>
          <p:cNvPr id="16421" name="Object 37"/>
          <p:cNvGraphicFramePr>
            <a:graphicFrameLocks noChangeAspect="1"/>
          </p:cNvGraphicFramePr>
          <p:nvPr/>
        </p:nvGraphicFramePr>
        <p:xfrm>
          <a:off x="4670425" y="1752600"/>
          <a:ext cx="827088" cy="393700"/>
        </p:xfrm>
        <a:graphic>
          <a:graphicData uri="http://schemas.openxmlformats.org/presentationml/2006/ole">
            <p:oleObj spid="_x0000_s16421" name="Equation" r:id="rId4" imgW="482400" imgH="228600" progId="Equation.3">
              <p:embed/>
            </p:oleObj>
          </a:graphicData>
        </a:graphic>
      </p:graphicFrame>
      <p:sp>
        <p:nvSpPr>
          <p:cNvPr id="16426" name="Rectangle 42"/>
          <p:cNvSpPr>
            <a:spLocks noChangeArrowheads="1"/>
          </p:cNvSpPr>
          <p:nvPr/>
        </p:nvSpPr>
        <p:spPr bwMode="auto">
          <a:xfrm>
            <a:off x="7315200" y="2819400"/>
            <a:ext cx="3810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427" name="Line 43"/>
          <p:cNvSpPr>
            <a:spLocks noChangeShapeType="1"/>
          </p:cNvSpPr>
          <p:nvPr/>
        </p:nvSpPr>
        <p:spPr bwMode="auto">
          <a:xfrm flipH="1">
            <a:off x="6477000" y="2971800"/>
            <a:ext cx="838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aphicFrame>
        <p:nvGraphicFramePr>
          <p:cNvPr id="16428" name="Object 44"/>
          <p:cNvGraphicFramePr>
            <a:graphicFrameLocks noChangeAspect="1"/>
          </p:cNvGraphicFramePr>
          <p:nvPr/>
        </p:nvGraphicFramePr>
        <p:xfrm>
          <a:off x="6324600" y="2514600"/>
          <a:ext cx="990600" cy="377825"/>
        </p:xfrm>
        <a:graphic>
          <a:graphicData uri="http://schemas.openxmlformats.org/presentationml/2006/ole">
            <p:oleObj spid="_x0000_s16428" name="Equation" r:id="rId5" imgW="533160" imgH="203040" progId="Equation.3">
              <p:embed/>
            </p:oleObj>
          </a:graphicData>
        </a:graphic>
      </p:graphicFrame>
      <p:sp>
        <p:nvSpPr>
          <p:cNvPr id="16434" name="Text Box 50"/>
          <p:cNvSpPr txBox="1">
            <a:spLocks noChangeArrowheads="1"/>
          </p:cNvSpPr>
          <p:nvPr/>
        </p:nvSpPr>
        <p:spPr bwMode="auto">
          <a:xfrm>
            <a:off x="228600" y="1143000"/>
            <a:ext cx="6786563" cy="457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bg1"/>
                </a:solidFill>
                <a:latin typeface="Arial" pitchFamily="34" charset="0"/>
              </a:rPr>
              <a:t>Mathematical Expression of Harmonic Motion</a:t>
            </a:r>
          </a:p>
        </p:txBody>
      </p:sp>
      <p:graphicFrame>
        <p:nvGraphicFramePr>
          <p:cNvPr id="16435" name="Object 51"/>
          <p:cNvGraphicFramePr>
            <a:graphicFrameLocks noChangeAspect="1"/>
          </p:cNvGraphicFramePr>
          <p:nvPr/>
        </p:nvGraphicFramePr>
        <p:xfrm>
          <a:off x="457200" y="3810000"/>
          <a:ext cx="2590800" cy="2667000"/>
        </p:xfrm>
        <a:graphic>
          <a:graphicData uri="http://schemas.openxmlformats.org/presentationml/2006/ole">
            <p:oleObj spid="_x0000_s16435" name="Equation" r:id="rId6" imgW="1168200" imgH="1358640" progId="Equation.3">
              <p:embed/>
            </p:oleObj>
          </a:graphicData>
        </a:graphic>
      </p:graphicFrame>
      <p:graphicFrame>
        <p:nvGraphicFramePr>
          <p:cNvPr id="16436" name="Object 52"/>
          <p:cNvGraphicFramePr>
            <a:graphicFrameLocks noChangeAspect="1"/>
          </p:cNvGraphicFramePr>
          <p:nvPr/>
        </p:nvGraphicFramePr>
        <p:xfrm>
          <a:off x="3886200" y="3810000"/>
          <a:ext cx="2667000" cy="952500"/>
        </p:xfrm>
        <a:graphic>
          <a:graphicData uri="http://schemas.openxmlformats.org/presentationml/2006/ole">
            <p:oleObj spid="_x0000_s16436" name="Equation" r:id="rId7" imgW="1104840" imgH="431640" progId="Equation.3">
              <p:embed/>
            </p:oleObj>
          </a:graphicData>
        </a:graphic>
      </p:graphicFrame>
      <p:graphicFrame>
        <p:nvGraphicFramePr>
          <p:cNvPr id="16441" name="Object 57"/>
          <p:cNvGraphicFramePr>
            <a:graphicFrameLocks noChangeAspect="1"/>
          </p:cNvGraphicFramePr>
          <p:nvPr/>
        </p:nvGraphicFramePr>
        <p:xfrm>
          <a:off x="4648200" y="5029200"/>
          <a:ext cx="2514600" cy="1516063"/>
        </p:xfrm>
        <a:graphic>
          <a:graphicData uri="http://schemas.openxmlformats.org/presentationml/2006/ole">
            <p:oleObj spid="_x0000_s16441" name="Equation" r:id="rId8" imgW="1473120" imgH="888840" progId="Equation.3">
              <p:embed/>
            </p:oleObj>
          </a:graphicData>
        </a:graphic>
      </p:graphicFrame>
      <p:graphicFrame>
        <p:nvGraphicFramePr>
          <p:cNvPr id="16442" name="Object 58"/>
          <p:cNvGraphicFramePr>
            <a:graphicFrameLocks noChangeAspect="1"/>
          </p:cNvGraphicFramePr>
          <p:nvPr/>
        </p:nvGraphicFramePr>
        <p:xfrm>
          <a:off x="4800600" y="2819400"/>
          <a:ext cx="381000" cy="349250"/>
        </p:xfrm>
        <a:graphic>
          <a:graphicData uri="http://schemas.openxmlformats.org/presentationml/2006/ole">
            <p:oleObj spid="_x0000_s16442" name="Equation" r:id="rId9" imgW="152280" imgH="139680" progId="Equation.3">
              <p:embed/>
            </p:oleObj>
          </a:graphicData>
        </a:graphic>
      </p:graphicFrame>
      <p:sp>
        <p:nvSpPr>
          <p:cNvPr id="16443" name="Text Box 59"/>
          <p:cNvSpPr txBox="1">
            <a:spLocks noChangeArrowheads="1"/>
          </p:cNvSpPr>
          <p:nvPr/>
        </p:nvSpPr>
        <p:spPr bwMode="auto">
          <a:xfrm>
            <a:off x="1981200" y="76200"/>
            <a:ext cx="5410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ko-KR" sz="3600" b="1">
                <a:solidFill>
                  <a:schemeClr val="tx1"/>
                </a:solidFill>
              </a:rPr>
              <a:t>Simple Harmonic Motion</a:t>
            </a:r>
          </a:p>
        </p:txBody>
      </p:sp>
      <p:graphicFrame>
        <p:nvGraphicFramePr>
          <p:cNvPr id="16444" name="Object 60"/>
          <p:cNvGraphicFramePr>
            <a:graphicFrameLocks noChangeAspect="1"/>
          </p:cNvGraphicFramePr>
          <p:nvPr/>
        </p:nvGraphicFramePr>
        <p:xfrm>
          <a:off x="1981200" y="1955800"/>
          <a:ext cx="455613" cy="635000"/>
        </p:xfrm>
        <a:graphic>
          <a:graphicData uri="http://schemas.openxmlformats.org/presentationml/2006/ole">
            <p:oleObj spid="_x0000_s16444" name="Equation" r:id="rId10" imgW="126720" imgH="177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3473450" y="76200"/>
            <a:ext cx="2165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3600" b="1">
                <a:solidFill>
                  <a:schemeClr val="tx1"/>
                </a:solidFill>
              </a:rPr>
              <a:t>8.2 Waves</a:t>
            </a: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381000" y="1446213"/>
            <a:ext cx="4706938" cy="53181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2800" b="1">
                <a:solidFill>
                  <a:schemeClr val="bg1"/>
                </a:solidFill>
                <a:latin typeface="Arial" pitchFamily="34" charset="0"/>
              </a:rPr>
              <a:t>Wave Creation and Energy</a:t>
            </a:r>
          </a:p>
        </p:txBody>
      </p:sp>
      <p:sp>
        <p:nvSpPr>
          <p:cNvPr id="2066" name="Oval 18"/>
          <p:cNvSpPr>
            <a:spLocks noChangeArrowheads="1"/>
          </p:cNvSpPr>
          <p:nvPr/>
        </p:nvSpPr>
        <p:spPr bwMode="auto">
          <a:xfrm>
            <a:off x="381000" y="2362200"/>
            <a:ext cx="3429000" cy="10668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ko-KR" sz="2400" b="1">
                <a:solidFill>
                  <a:srgbClr val="0000FF"/>
                </a:solidFill>
              </a:rPr>
              <a:t>Energy transfer to sea</a:t>
            </a:r>
          </a:p>
        </p:txBody>
      </p:sp>
      <p:sp>
        <p:nvSpPr>
          <p:cNvPr id="2068" name="AutoShape 20"/>
          <p:cNvSpPr>
            <a:spLocks noChangeArrowheads="1"/>
          </p:cNvSpPr>
          <p:nvPr/>
        </p:nvSpPr>
        <p:spPr bwMode="auto">
          <a:xfrm>
            <a:off x="3962400" y="2743200"/>
            <a:ext cx="1371600" cy="381000"/>
          </a:xfrm>
          <a:prstGeom prst="rightArrow">
            <a:avLst>
              <a:gd name="adj1" fmla="val 50000"/>
              <a:gd name="adj2" fmla="val 9000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69" name="Oval 21"/>
          <p:cNvSpPr>
            <a:spLocks noChangeArrowheads="1"/>
          </p:cNvSpPr>
          <p:nvPr/>
        </p:nvSpPr>
        <p:spPr bwMode="auto">
          <a:xfrm>
            <a:off x="5486400" y="2362200"/>
            <a:ext cx="3429000" cy="1066800"/>
          </a:xfrm>
          <a:prstGeom prst="ellipse">
            <a:avLst/>
          </a:prstGeom>
          <a:solidFill>
            <a:srgbClr val="FF00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ko-KR" sz="2400" b="1">
                <a:solidFill>
                  <a:srgbClr val="0000FF"/>
                </a:solidFill>
              </a:rPr>
              <a:t>Wave Creation</a:t>
            </a:r>
          </a:p>
        </p:txBody>
      </p:sp>
      <p:sp>
        <p:nvSpPr>
          <p:cNvPr id="2070" name="Text Box 22"/>
          <p:cNvSpPr txBox="1">
            <a:spLocks noChangeArrowheads="1"/>
          </p:cNvSpPr>
          <p:nvPr/>
        </p:nvSpPr>
        <p:spPr bwMode="auto">
          <a:xfrm>
            <a:off x="1066800" y="3556000"/>
            <a:ext cx="22510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2400" b="1">
                <a:solidFill>
                  <a:schemeClr val="tx1"/>
                </a:solidFill>
              </a:rPr>
              <a:t>High speed ship</a:t>
            </a:r>
          </a:p>
        </p:txBody>
      </p:sp>
      <p:sp>
        <p:nvSpPr>
          <p:cNvPr id="2071" name="Text Box 23"/>
          <p:cNvSpPr txBox="1">
            <a:spLocks noChangeArrowheads="1"/>
          </p:cNvSpPr>
          <p:nvPr/>
        </p:nvSpPr>
        <p:spPr bwMode="auto">
          <a:xfrm>
            <a:off x="6477000" y="3556000"/>
            <a:ext cx="16986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2400" b="1">
                <a:solidFill>
                  <a:schemeClr val="tx1"/>
                </a:solidFill>
              </a:rPr>
              <a:t>Large wave</a:t>
            </a:r>
          </a:p>
        </p:txBody>
      </p:sp>
      <p:sp>
        <p:nvSpPr>
          <p:cNvPr id="2073" name="Text Box 25"/>
          <p:cNvSpPr txBox="1">
            <a:spLocks noChangeArrowheads="1"/>
          </p:cNvSpPr>
          <p:nvPr/>
        </p:nvSpPr>
        <p:spPr bwMode="auto">
          <a:xfrm>
            <a:off x="304800" y="4191000"/>
            <a:ext cx="5943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ko-KR" sz="2800" b="1">
                <a:solidFill>
                  <a:schemeClr val="tx1"/>
                </a:solidFill>
              </a:rPr>
              <a:t>Wave energy,  </a:t>
            </a:r>
            <a:r>
              <a:rPr lang="en-US" altLang="ko-KR" sz="2800" b="1">
                <a:solidFill>
                  <a:srgbClr val="FF0066"/>
                </a:solidFill>
              </a:rPr>
              <a:t>E= </a:t>
            </a:r>
            <a:r>
              <a:rPr lang="en-US" altLang="ko-KR" sz="2800" b="1" i="1">
                <a:solidFill>
                  <a:srgbClr val="FF0066"/>
                </a:solidFill>
              </a:rPr>
              <a:t>f</a:t>
            </a:r>
            <a:r>
              <a:rPr lang="en-US" altLang="ko-KR" sz="2800" b="1">
                <a:solidFill>
                  <a:srgbClr val="FF0066"/>
                </a:solidFill>
              </a:rPr>
              <a:t>(wave height</a:t>
            </a:r>
            <a:r>
              <a:rPr lang="en-US" altLang="ko-KR" sz="2800" b="1">
                <a:solidFill>
                  <a:srgbClr val="FF0066"/>
                </a:solidFill>
                <a:cs typeface="Times New Roman" pitchFamily="18" charset="0"/>
              </a:rPr>
              <a:t>²</a:t>
            </a:r>
            <a:r>
              <a:rPr lang="en-US" altLang="ko-KR" sz="2800" b="1">
                <a:solidFill>
                  <a:srgbClr val="FF0066"/>
                </a:solidFill>
              </a:rPr>
              <a:t>)</a:t>
            </a:r>
            <a:r>
              <a:rPr lang="en-US" altLang="ko-KR" sz="2800">
                <a:solidFill>
                  <a:schemeClr val="tx1"/>
                </a:solidFill>
                <a:latin typeface="굴림" pitchFamily="50" charset="-127"/>
              </a:rPr>
              <a:t>    </a:t>
            </a:r>
          </a:p>
        </p:txBody>
      </p:sp>
      <p:sp>
        <p:nvSpPr>
          <p:cNvPr id="2074" name="Text Box 26"/>
          <p:cNvSpPr txBox="1">
            <a:spLocks noChangeArrowheads="1"/>
          </p:cNvSpPr>
          <p:nvPr/>
        </p:nvSpPr>
        <p:spPr bwMode="auto">
          <a:xfrm>
            <a:off x="128588" y="5029200"/>
            <a:ext cx="9015412" cy="163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  <a:buFontTx/>
              <a:buChar char="-"/>
            </a:pPr>
            <a:r>
              <a:rPr lang="en-US" altLang="ko-KR" sz="2400" b="1">
                <a:solidFill>
                  <a:schemeClr val="tx1"/>
                </a:solidFill>
              </a:rPr>
              <a:t> </a:t>
            </a:r>
            <a:r>
              <a:rPr lang="en-US" altLang="ko-KR" sz="2800" b="1">
                <a:solidFill>
                  <a:schemeClr val="tx1"/>
                </a:solidFill>
              </a:rPr>
              <a:t>Doubling in wave height </a:t>
            </a:r>
            <a:r>
              <a:rPr lang="en-US" altLang="ko-KR" sz="2800" b="1">
                <a:solidFill>
                  <a:schemeClr val="tx1"/>
                </a:solidFill>
                <a:sym typeface="Symbol" pitchFamily="18" charset="2"/>
              </a:rPr>
              <a:t> quadrupling of Wave Energy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en-US" altLang="ko-KR" sz="2800" b="1">
                <a:solidFill>
                  <a:schemeClr val="tx1"/>
                </a:solidFill>
              </a:rPr>
              <a:t> C</a:t>
            </a:r>
            <a:r>
              <a:rPr lang="en-US" altLang="ko-KR" sz="2800" b="1" baseline="-25000">
                <a:solidFill>
                  <a:schemeClr val="tx1"/>
                </a:solidFill>
              </a:rPr>
              <a:t>w</a:t>
            </a:r>
            <a:r>
              <a:rPr lang="en-US" altLang="ko-KR" sz="2800" b="1">
                <a:solidFill>
                  <a:schemeClr val="tx1"/>
                </a:solidFill>
              </a:rPr>
              <a:t> at hull speed rapidly increases due to higher wave </a:t>
            </a:r>
          </a:p>
          <a:p>
            <a:pPr>
              <a:lnSpc>
                <a:spcPct val="120000"/>
              </a:lnSpc>
            </a:pPr>
            <a:r>
              <a:rPr lang="en-US" altLang="ko-KR" sz="2800" b="1">
                <a:solidFill>
                  <a:schemeClr val="tx1"/>
                </a:solidFill>
              </a:rPr>
              <a:t>    creation.</a:t>
            </a:r>
          </a:p>
        </p:txBody>
      </p:sp>
      <p:graphicFrame>
        <p:nvGraphicFramePr>
          <p:cNvPr id="2076" name="Object 28"/>
          <p:cNvGraphicFramePr>
            <a:graphicFrameLocks noChangeAspect="1"/>
          </p:cNvGraphicFramePr>
          <p:nvPr/>
        </p:nvGraphicFramePr>
        <p:xfrm>
          <a:off x="7351713" y="4038600"/>
          <a:ext cx="1635125" cy="830263"/>
        </p:xfrm>
        <a:graphic>
          <a:graphicData uri="http://schemas.openxmlformats.org/presentationml/2006/ole">
            <p:oleObj spid="_x0000_s2076" name="Equation" r:id="rId3" imgW="774360" imgH="393480" progId="Equation.3">
              <p:embed/>
            </p:oleObj>
          </a:graphicData>
        </a:graphic>
      </p:graphicFrame>
      <p:sp>
        <p:nvSpPr>
          <p:cNvPr id="2077" name="Line 29"/>
          <p:cNvSpPr>
            <a:spLocks noChangeShapeType="1"/>
          </p:cNvSpPr>
          <p:nvPr/>
        </p:nvSpPr>
        <p:spPr bwMode="auto">
          <a:xfrm flipH="1">
            <a:off x="7010400" y="44196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228600" y="1143000"/>
            <a:ext cx="6786563" cy="457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bg1"/>
                </a:solidFill>
                <a:latin typeface="Arial" pitchFamily="34" charset="0"/>
              </a:rPr>
              <a:t>Mathematical Expression of Harmonic Motion</a:t>
            </a:r>
            <a:endParaRPr lang="en-US" sz="2400" b="1" i="1">
              <a:solidFill>
                <a:schemeClr val="bg1"/>
              </a:solidFill>
              <a:latin typeface="Arial" pitchFamily="34" charset="0"/>
            </a:endParaRPr>
          </a:p>
        </p:txBody>
      </p:sp>
      <p:graphicFrame>
        <p:nvGraphicFramePr>
          <p:cNvPr id="19459" name="Object 3"/>
          <p:cNvGraphicFramePr>
            <a:graphicFrameLocks noChangeAspect="1"/>
          </p:cNvGraphicFramePr>
          <p:nvPr/>
        </p:nvGraphicFramePr>
        <p:xfrm>
          <a:off x="1143000" y="2286000"/>
          <a:ext cx="2422525" cy="504825"/>
        </p:xfrm>
        <a:graphic>
          <a:graphicData uri="http://schemas.openxmlformats.org/presentationml/2006/ole">
            <p:oleObj spid="_x0000_s19459" name="Equation" r:id="rId3" imgW="1002960" imgH="228600" progId="Equation.3">
              <p:embed/>
            </p:oleObj>
          </a:graphicData>
        </a:graphic>
      </p:graphicFrame>
      <p:sp>
        <p:nvSpPr>
          <p:cNvPr id="19462" name="Text Box 6"/>
          <p:cNvSpPr txBox="1">
            <a:spLocks noChangeArrowheads="1"/>
          </p:cNvSpPr>
          <p:nvPr/>
        </p:nvSpPr>
        <p:spPr bwMode="auto">
          <a:xfrm>
            <a:off x="609600" y="1752600"/>
            <a:ext cx="15652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tx1"/>
                </a:solidFill>
              </a:rPr>
              <a:t>- Equation</a:t>
            </a:r>
          </a:p>
        </p:txBody>
      </p:sp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685800" y="2819400"/>
            <a:ext cx="1774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tx1"/>
                </a:solidFill>
              </a:rPr>
              <a:t>- Curve Plot</a:t>
            </a:r>
          </a:p>
        </p:txBody>
      </p:sp>
      <p:graphicFrame>
        <p:nvGraphicFramePr>
          <p:cNvPr id="19464" name="Object 8"/>
          <p:cNvGraphicFramePr>
            <a:graphicFrameLocks noChangeAspect="1"/>
          </p:cNvGraphicFramePr>
          <p:nvPr/>
        </p:nvGraphicFramePr>
        <p:xfrm>
          <a:off x="1828800" y="3200400"/>
          <a:ext cx="342900" cy="381000"/>
        </p:xfrm>
        <a:graphic>
          <a:graphicData uri="http://schemas.openxmlformats.org/presentationml/2006/ole">
            <p:oleObj spid="_x0000_s19464" name="Equation" r:id="rId4" imgW="114120" imgH="126720" progId="Equation.3">
              <p:embed/>
            </p:oleObj>
          </a:graphicData>
        </a:graphic>
      </p:graphicFrame>
      <p:sp>
        <p:nvSpPr>
          <p:cNvPr id="19465" name="Line 9"/>
          <p:cNvSpPr>
            <a:spLocks noChangeShapeType="1"/>
          </p:cNvSpPr>
          <p:nvPr/>
        </p:nvSpPr>
        <p:spPr bwMode="auto">
          <a:xfrm>
            <a:off x="1724025" y="4343400"/>
            <a:ext cx="480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466" name="Line 10"/>
          <p:cNvSpPr>
            <a:spLocks noChangeShapeType="1"/>
          </p:cNvSpPr>
          <p:nvPr/>
        </p:nvSpPr>
        <p:spPr bwMode="auto">
          <a:xfrm flipV="1">
            <a:off x="1800225" y="3276600"/>
            <a:ext cx="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467" name="Line 11"/>
          <p:cNvSpPr>
            <a:spLocks noChangeShapeType="1"/>
          </p:cNvSpPr>
          <p:nvPr/>
        </p:nvSpPr>
        <p:spPr bwMode="auto">
          <a:xfrm>
            <a:off x="3171825" y="4191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468" name="Line 12"/>
          <p:cNvSpPr>
            <a:spLocks noChangeShapeType="1"/>
          </p:cNvSpPr>
          <p:nvPr/>
        </p:nvSpPr>
        <p:spPr bwMode="auto">
          <a:xfrm>
            <a:off x="4391025" y="4114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469" name="Line 13"/>
          <p:cNvSpPr>
            <a:spLocks noChangeShapeType="1"/>
          </p:cNvSpPr>
          <p:nvPr/>
        </p:nvSpPr>
        <p:spPr bwMode="auto">
          <a:xfrm>
            <a:off x="5610225" y="4191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470" name="Line 14"/>
          <p:cNvSpPr>
            <a:spLocks noChangeShapeType="1"/>
          </p:cNvSpPr>
          <p:nvPr/>
        </p:nvSpPr>
        <p:spPr bwMode="auto">
          <a:xfrm>
            <a:off x="1800225" y="3657600"/>
            <a:ext cx="2514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471" name="Line 15"/>
          <p:cNvSpPr>
            <a:spLocks noChangeShapeType="1"/>
          </p:cNvSpPr>
          <p:nvPr/>
        </p:nvSpPr>
        <p:spPr bwMode="auto">
          <a:xfrm>
            <a:off x="1724025" y="50292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472" name="Freeform 16"/>
          <p:cNvSpPr>
            <a:spLocks/>
          </p:cNvSpPr>
          <p:nvPr/>
        </p:nvSpPr>
        <p:spPr bwMode="auto">
          <a:xfrm>
            <a:off x="1647825" y="3581400"/>
            <a:ext cx="4648200" cy="1447800"/>
          </a:xfrm>
          <a:custGeom>
            <a:avLst/>
            <a:gdLst/>
            <a:ahLst/>
            <a:cxnLst>
              <a:cxn ang="0">
                <a:pos x="0" y="192"/>
              </a:cxn>
              <a:cxn ang="0">
                <a:pos x="144" y="48"/>
              </a:cxn>
              <a:cxn ang="0">
                <a:pos x="480" y="480"/>
              </a:cxn>
              <a:cxn ang="0">
                <a:pos x="960" y="912"/>
              </a:cxn>
              <a:cxn ang="0">
                <a:pos x="1344" y="480"/>
              </a:cxn>
              <a:cxn ang="0">
                <a:pos x="1728" y="48"/>
              </a:cxn>
              <a:cxn ang="0">
                <a:pos x="2112" y="480"/>
              </a:cxn>
              <a:cxn ang="0">
                <a:pos x="2496" y="912"/>
              </a:cxn>
              <a:cxn ang="0">
                <a:pos x="2928" y="480"/>
              </a:cxn>
            </a:cxnLst>
            <a:rect l="0" t="0" r="r" b="b"/>
            <a:pathLst>
              <a:path w="2928" h="912">
                <a:moveTo>
                  <a:pt x="0" y="192"/>
                </a:moveTo>
                <a:cubicBezTo>
                  <a:pt x="32" y="96"/>
                  <a:pt x="64" y="0"/>
                  <a:pt x="144" y="48"/>
                </a:cubicBezTo>
                <a:cubicBezTo>
                  <a:pt x="224" y="96"/>
                  <a:pt x="344" y="336"/>
                  <a:pt x="480" y="480"/>
                </a:cubicBezTo>
                <a:cubicBezTo>
                  <a:pt x="616" y="624"/>
                  <a:pt x="816" y="912"/>
                  <a:pt x="960" y="912"/>
                </a:cubicBezTo>
                <a:cubicBezTo>
                  <a:pt x="1104" y="912"/>
                  <a:pt x="1216" y="624"/>
                  <a:pt x="1344" y="480"/>
                </a:cubicBezTo>
                <a:cubicBezTo>
                  <a:pt x="1472" y="336"/>
                  <a:pt x="1600" y="48"/>
                  <a:pt x="1728" y="48"/>
                </a:cubicBezTo>
                <a:cubicBezTo>
                  <a:pt x="1856" y="48"/>
                  <a:pt x="1984" y="336"/>
                  <a:pt x="2112" y="480"/>
                </a:cubicBezTo>
                <a:cubicBezTo>
                  <a:pt x="2240" y="624"/>
                  <a:pt x="2360" y="912"/>
                  <a:pt x="2496" y="912"/>
                </a:cubicBezTo>
                <a:cubicBezTo>
                  <a:pt x="2632" y="912"/>
                  <a:pt x="2780" y="696"/>
                  <a:pt x="2928" y="480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473" name="Text Box 17"/>
          <p:cNvSpPr txBox="1">
            <a:spLocks noChangeArrowheads="1"/>
          </p:cNvSpPr>
          <p:nvPr/>
        </p:nvSpPr>
        <p:spPr bwMode="auto">
          <a:xfrm>
            <a:off x="6661150" y="4029075"/>
            <a:ext cx="2825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i="1">
                <a:solidFill>
                  <a:schemeClr val="tx1"/>
                </a:solidFill>
              </a:rPr>
              <a:t>t</a:t>
            </a:r>
          </a:p>
        </p:txBody>
      </p:sp>
      <p:graphicFrame>
        <p:nvGraphicFramePr>
          <p:cNvPr id="19474" name="Object 18"/>
          <p:cNvGraphicFramePr>
            <a:graphicFrameLocks noChangeAspect="1"/>
          </p:cNvGraphicFramePr>
          <p:nvPr/>
        </p:nvGraphicFramePr>
        <p:xfrm>
          <a:off x="1143000" y="3276600"/>
          <a:ext cx="635000" cy="495300"/>
        </p:xfrm>
        <a:graphic>
          <a:graphicData uri="http://schemas.openxmlformats.org/presentationml/2006/ole">
            <p:oleObj spid="_x0000_s19474" name="Equation" r:id="rId5" imgW="291960" imgH="228600" progId="Equation.3">
              <p:embed/>
            </p:oleObj>
          </a:graphicData>
        </a:graphic>
      </p:graphicFrame>
      <p:sp>
        <p:nvSpPr>
          <p:cNvPr id="19475" name="Text Box 19"/>
          <p:cNvSpPr txBox="1">
            <a:spLocks noChangeArrowheads="1"/>
          </p:cNvSpPr>
          <p:nvPr/>
        </p:nvSpPr>
        <p:spPr bwMode="auto">
          <a:xfrm>
            <a:off x="2851150" y="3394075"/>
            <a:ext cx="369888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tx1"/>
                </a:solidFill>
              </a:rPr>
              <a:t>T</a:t>
            </a:r>
          </a:p>
        </p:txBody>
      </p:sp>
      <p:graphicFrame>
        <p:nvGraphicFramePr>
          <p:cNvPr id="19476" name="Object 20"/>
          <p:cNvGraphicFramePr>
            <a:graphicFrameLocks noChangeAspect="1"/>
          </p:cNvGraphicFramePr>
          <p:nvPr/>
        </p:nvGraphicFramePr>
        <p:xfrm>
          <a:off x="1143000" y="4724400"/>
          <a:ext cx="633413" cy="495300"/>
        </p:xfrm>
        <a:graphic>
          <a:graphicData uri="http://schemas.openxmlformats.org/presentationml/2006/ole">
            <p:oleObj spid="_x0000_s19476" name="Equation" r:id="rId6" imgW="291960" imgH="228600" progId="Equation.3">
              <p:embed/>
            </p:oleObj>
          </a:graphicData>
        </a:graphic>
      </p:graphicFrame>
      <p:graphicFrame>
        <p:nvGraphicFramePr>
          <p:cNvPr id="19477" name="Object 21"/>
          <p:cNvGraphicFramePr>
            <a:graphicFrameLocks noChangeAspect="1"/>
          </p:cNvGraphicFramePr>
          <p:nvPr/>
        </p:nvGraphicFramePr>
        <p:xfrm>
          <a:off x="1371600" y="5638800"/>
          <a:ext cx="7362825" cy="1044575"/>
        </p:xfrm>
        <a:graphic>
          <a:graphicData uri="http://schemas.openxmlformats.org/presentationml/2006/ole">
            <p:oleObj spid="_x0000_s19477" name="Equation" r:id="rId7" imgW="3136680" imgH="444240" progId="Equation.3">
              <p:embed/>
            </p:oleObj>
          </a:graphicData>
        </a:graphic>
      </p:graphicFrame>
      <p:sp>
        <p:nvSpPr>
          <p:cNvPr id="19478" name="Text Box 22"/>
          <p:cNvSpPr txBox="1">
            <a:spLocks noChangeArrowheads="1"/>
          </p:cNvSpPr>
          <p:nvPr/>
        </p:nvSpPr>
        <p:spPr bwMode="auto">
          <a:xfrm>
            <a:off x="762000" y="5181600"/>
            <a:ext cx="27574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tx1"/>
                </a:solidFill>
              </a:rPr>
              <a:t>- Natural frequency</a:t>
            </a:r>
          </a:p>
        </p:txBody>
      </p:sp>
      <p:sp>
        <p:nvSpPr>
          <p:cNvPr id="19479" name="Text Box 23"/>
          <p:cNvSpPr txBox="1">
            <a:spLocks noChangeArrowheads="1"/>
          </p:cNvSpPr>
          <p:nvPr/>
        </p:nvSpPr>
        <p:spPr bwMode="auto">
          <a:xfrm>
            <a:off x="1981200" y="76200"/>
            <a:ext cx="5410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ko-KR" sz="3600" b="1">
                <a:solidFill>
                  <a:schemeClr val="tx1"/>
                </a:solidFill>
              </a:rPr>
              <a:t>Simple Harmonic Motion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304800" y="1219200"/>
            <a:ext cx="4421188" cy="457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bg1"/>
                </a:solidFill>
                <a:latin typeface="Arial" pitchFamily="34" charset="0"/>
              </a:rPr>
              <a:t>Spring-Mass-Damper System</a:t>
            </a:r>
            <a:endParaRPr lang="en-US" sz="2400" b="1" i="1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0485" name="Line 5"/>
          <p:cNvSpPr>
            <a:spLocks noChangeShapeType="1"/>
          </p:cNvSpPr>
          <p:nvPr/>
        </p:nvSpPr>
        <p:spPr bwMode="auto">
          <a:xfrm>
            <a:off x="609600" y="3352800"/>
            <a:ext cx="55626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486" name="Line 6"/>
          <p:cNvSpPr>
            <a:spLocks noChangeShapeType="1"/>
          </p:cNvSpPr>
          <p:nvPr/>
        </p:nvSpPr>
        <p:spPr bwMode="auto">
          <a:xfrm flipH="1">
            <a:off x="609600" y="2438400"/>
            <a:ext cx="1588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487" name="Rectangle 7"/>
          <p:cNvSpPr>
            <a:spLocks noChangeArrowheads="1"/>
          </p:cNvSpPr>
          <p:nvPr/>
        </p:nvSpPr>
        <p:spPr bwMode="auto">
          <a:xfrm>
            <a:off x="3276600" y="2514600"/>
            <a:ext cx="13716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488" name="Oval 8"/>
          <p:cNvSpPr>
            <a:spLocks noChangeArrowheads="1"/>
          </p:cNvSpPr>
          <p:nvPr/>
        </p:nvSpPr>
        <p:spPr bwMode="auto">
          <a:xfrm>
            <a:off x="3505200" y="32004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489" name="Oval 9"/>
          <p:cNvSpPr>
            <a:spLocks noChangeArrowheads="1"/>
          </p:cNvSpPr>
          <p:nvPr/>
        </p:nvSpPr>
        <p:spPr bwMode="auto">
          <a:xfrm>
            <a:off x="4267200" y="32004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490" name="Freeform 10"/>
          <p:cNvSpPr>
            <a:spLocks/>
          </p:cNvSpPr>
          <p:nvPr/>
        </p:nvSpPr>
        <p:spPr bwMode="auto">
          <a:xfrm>
            <a:off x="609600" y="2514600"/>
            <a:ext cx="2286000" cy="800100"/>
          </a:xfrm>
          <a:custGeom>
            <a:avLst/>
            <a:gdLst/>
            <a:ahLst/>
            <a:cxnLst>
              <a:cxn ang="0">
                <a:pos x="0" y="232"/>
              </a:cxn>
              <a:cxn ang="0">
                <a:pos x="240" y="232"/>
              </a:cxn>
              <a:cxn ang="0">
                <a:pos x="384" y="40"/>
              </a:cxn>
              <a:cxn ang="0">
                <a:pos x="528" y="472"/>
              </a:cxn>
              <a:cxn ang="0">
                <a:pos x="672" y="40"/>
              </a:cxn>
              <a:cxn ang="0">
                <a:pos x="816" y="472"/>
              </a:cxn>
              <a:cxn ang="0">
                <a:pos x="960" y="40"/>
              </a:cxn>
              <a:cxn ang="0">
                <a:pos x="1104" y="472"/>
              </a:cxn>
              <a:cxn ang="0">
                <a:pos x="1200" y="232"/>
              </a:cxn>
              <a:cxn ang="0">
                <a:pos x="1392" y="232"/>
              </a:cxn>
            </a:cxnLst>
            <a:rect l="0" t="0" r="r" b="b"/>
            <a:pathLst>
              <a:path w="1392" h="504">
                <a:moveTo>
                  <a:pt x="0" y="232"/>
                </a:moveTo>
                <a:cubicBezTo>
                  <a:pt x="88" y="248"/>
                  <a:pt x="176" y="264"/>
                  <a:pt x="240" y="232"/>
                </a:cubicBezTo>
                <a:cubicBezTo>
                  <a:pt x="304" y="200"/>
                  <a:pt x="336" y="0"/>
                  <a:pt x="384" y="40"/>
                </a:cubicBezTo>
                <a:cubicBezTo>
                  <a:pt x="432" y="80"/>
                  <a:pt x="480" y="472"/>
                  <a:pt x="528" y="472"/>
                </a:cubicBezTo>
                <a:cubicBezTo>
                  <a:pt x="576" y="472"/>
                  <a:pt x="624" y="40"/>
                  <a:pt x="672" y="40"/>
                </a:cubicBezTo>
                <a:cubicBezTo>
                  <a:pt x="720" y="40"/>
                  <a:pt x="768" y="472"/>
                  <a:pt x="816" y="472"/>
                </a:cubicBezTo>
                <a:cubicBezTo>
                  <a:pt x="864" y="472"/>
                  <a:pt x="912" y="40"/>
                  <a:pt x="960" y="40"/>
                </a:cubicBezTo>
                <a:cubicBezTo>
                  <a:pt x="1008" y="40"/>
                  <a:pt x="1064" y="440"/>
                  <a:pt x="1104" y="472"/>
                </a:cubicBezTo>
                <a:cubicBezTo>
                  <a:pt x="1144" y="504"/>
                  <a:pt x="1152" y="272"/>
                  <a:pt x="1200" y="232"/>
                </a:cubicBezTo>
                <a:cubicBezTo>
                  <a:pt x="1248" y="192"/>
                  <a:pt x="1320" y="212"/>
                  <a:pt x="1392" y="232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491" name="Line 11"/>
          <p:cNvSpPr>
            <a:spLocks noChangeShapeType="1"/>
          </p:cNvSpPr>
          <p:nvPr/>
        </p:nvSpPr>
        <p:spPr bwMode="auto">
          <a:xfrm>
            <a:off x="2895600" y="2895600"/>
            <a:ext cx="304800" cy="15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493" name="Freeform 13"/>
          <p:cNvSpPr>
            <a:spLocks/>
          </p:cNvSpPr>
          <p:nvPr/>
        </p:nvSpPr>
        <p:spPr bwMode="auto">
          <a:xfrm>
            <a:off x="5257800" y="2590800"/>
            <a:ext cx="381000" cy="5334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40" y="0"/>
              </a:cxn>
              <a:cxn ang="0">
                <a:pos x="240" y="384"/>
              </a:cxn>
              <a:cxn ang="0">
                <a:pos x="0" y="384"/>
              </a:cxn>
            </a:cxnLst>
            <a:rect l="0" t="0" r="r" b="b"/>
            <a:pathLst>
              <a:path w="240" h="384">
                <a:moveTo>
                  <a:pt x="0" y="0"/>
                </a:moveTo>
                <a:lnTo>
                  <a:pt x="240" y="0"/>
                </a:lnTo>
                <a:lnTo>
                  <a:pt x="240" y="384"/>
                </a:lnTo>
                <a:lnTo>
                  <a:pt x="0" y="384"/>
                </a:ln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494" name="Line 14"/>
          <p:cNvSpPr>
            <a:spLocks noChangeShapeType="1"/>
          </p:cNvSpPr>
          <p:nvPr/>
        </p:nvSpPr>
        <p:spPr bwMode="auto">
          <a:xfrm>
            <a:off x="5410200" y="2667000"/>
            <a:ext cx="1588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495" name="Line 15"/>
          <p:cNvSpPr>
            <a:spLocks noChangeShapeType="1"/>
          </p:cNvSpPr>
          <p:nvPr/>
        </p:nvSpPr>
        <p:spPr bwMode="auto">
          <a:xfrm>
            <a:off x="4648200" y="2819400"/>
            <a:ext cx="685800" cy="15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496" name="Line 16"/>
          <p:cNvSpPr>
            <a:spLocks noChangeShapeType="1"/>
          </p:cNvSpPr>
          <p:nvPr/>
        </p:nvSpPr>
        <p:spPr bwMode="auto">
          <a:xfrm>
            <a:off x="5638800" y="2819400"/>
            <a:ext cx="533400" cy="15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497" name="Line 17"/>
          <p:cNvSpPr>
            <a:spLocks noChangeShapeType="1"/>
          </p:cNvSpPr>
          <p:nvPr/>
        </p:nvSpPr>
        <p:spPr bwMode="auto">
          <a:xfrm>
            <a:off x="6172200" y="2362200"/>
            <a:ext cx="1588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498" name="Text Box 18"/>
          <p:cNvSpPr txBox="1">
            <a:spLocks noChangeArrowheads="1"/>
          </p:cNvSpPr>
          <p:nvPr/>
        </p:nvSpPr>
        <p:spPr bwMode="auto">
          <a:xfrm>
            <a:off x="1355725" y="1981200"/>
            <a:ext cx="946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>
                <a:solidFill>
                  <a:schemeClr val="tx1"/>
                </a:solidFill>
              </a:rPr>
              <a:t>spring</a:t>
            </a:r>
          </a:p>
        </p:txBody>
      </p:sp>
      <p:sp>
        <p:nvSpPr>
          <p:cNvPr id="20499" name="Text Box 19"/>
          <p:cNvSpPr txBox="1">
            <a:spLocks noChangeArrowheads="1"/>
          </p:cNvSpPr>
          <p:nvPr/>
        </p:nvSpPr>
        <p:spPr bwMode="auto">
          <a:xfrm>
            <a:off x="3489325" y="1946275"/>
            <a:ext cx="79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tx1"/>
                </a:solidFill>
              </a:rPr>
              <a:t>mass</a:t>
            </a:r>
          </a:p>
        </p:txBody>
      </p:sp>
      <p:sp>
        <p:nvSpPr>
          <p:cNvPr id="20500" name="Text Box 20"/>
          <p:cNvSpPr txBox="1">
            <a:spLocks noChangeArrowheads="1"/>
          </p:cNvSpPr>
          <p:nvPr/>
        </p:nvSpPr>
        <p:spPr bwMode="auto">
          <a:xfrm>
            <a:off x="4953000" y="1905000"/>
            <a:ext cx="10969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tx1"/>
                </a:solidFill>
              </a:rPr>
              <a:t>damper</a:t>
            </a:r>
          </a:p>
        </p:txBody>
      </p:sp>
      <p:graphicFrame>
        <p:nvGraphicFramePr>
          <p:cNvPr id="20501" name="Object 21"/>
          <p:cNvGraphicFramePr>
            <a:graphicFrameLocks noChangeAspect="1"/>
          </p:cNvGraphicFramePr>
          <p:nvPr/>
        </p:nvGraphicFramePr>
        <p:xfrm>
          <a:off x="3810000" y="2667000"/>
          <a:ext cx="381000" cy="349250"/>
        </p:xfrm>
        <a:graphic>
          <a:graphicData uri="http://schemas.openxmlformats.org/presentationml/2006/ole">
            <p:oleObj spid="_x0000_s20501" name="Equation" r:id="rId3" imgW="152280" imgH="139680" progId="Equation.3">
              <p:embed/>
            </p:oleObj>
          </a:graphicData>
        </a:graphic>
      </p:graphicFrame>
      <p:graphicFrame>
        <p:nvGraphicFramePr>
          <p:cNvPr id="20502" name="Object 22"/>
          <p:cNvGraphicFramePr>
            <a:graphicFrameLocks noChangeAspect="1"/>
          </p:cNvGraphicFramePr>
          <p:nvPr/>
        </p:nvGraphicFramePr>
        <p:xfrm>
          <a:off x="5638800" y="2362200"/>
          <a:ext cx="368300" cy="450850"/>
        </p:xfrm>
        <a:graphic>
          <a:graphicData uri="http://schemas.openxmlformats.org/presentationml/2006/ole">
            <p:oleObj spid="_x0000_s20502" name="Equation" r:id="rId4" imgW="114120" imgH="139680" progId="Equation.3">
              <p:embed/>
            </p:oleObj>
          </a:graphicData>
        </a:graphic>
      </p:graphicFrame>
      <p:graphicFrame>
        <p:nvGraphicFramePr>
          <p:cNvPr id="20503" name="Object 23"/>
          <p:cNvGraphicFramePr>
            <a:graphicFrameLocks noChangeAspect="1"/>
          </p:cNvGraphicFramePr>
          <p:nvPr/>
        </p:nvGraphicFramePr>
        <p:xfrm>
          <a:off x="1295400" y="4343400"/>
          <a:ext cx="6086475" cy="906463"/>
        </p:xfrm>
        <a:graphic>
          <a:graphicData uri="http://schemas.openxmlformats.org/presentationml/2006/ole">
            <p:oleObj spid="_x0000_s20503" name="Equation" r:id="rId5" imgW="2984400" imgH="444240" progId="Equation.3">
              <p:embed/>
            </p:oleObj>
          </a:graphicData>
        </a:graphic>
      </p:graphicFrame>
      <p:sp>
        <p:nvSpPr>
          <p:cNvPr id="20504" name="Text Box 24"/>
          <p:cNvSpPr txBox="1">
            <a:spLocks noChangeArrowheads="1"/>
          </p:cNvSpPr>
          <p:nvPr/>
        </p:nvSpPr>
        <p:spPr bwMode="auto">
          <a:xfrm>
            <a:off x="457200" y="3810000"/>
            <a:ext cx="67262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tx1"/>
                </a:solidFill>
              </a:rPr>
              <a:t>- Equation of motion (Free Oscillation) &amp; Solution</a:t>
            </a:r>
          </a:p>
        </p:txBody>
      </p:sp>
      <p:sp>
        <p:nvSpPr>
          <p:cNvPr id="20505" name="Text Box 25"/>
          <p:cNvSpPr txBox="1">
            <a:spLocks noChangeArrowheads="1"/>
          </p:cNvSpPr>
          <p:nvPr/>
        </p:nvSpPr>
        <p:spPr bwMode="auto">
          <a:xfrm>
            <a:off x="6934200" y="2438400"/>
            <a:ext cx="19589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chemeClr val="tx1"/>
                </a:solidFill>
              </a:rPr>
              <a:t>C : damping </a:t>
            </a:r>
          </a:p>
          <a:p>
            <a:r>
              <a:rPr lang="en-US" sz="2400" b="1" i="1">
                <a:solidFill>
                  <a:schemeClr val="tx1"/>
                </a:solidFill>
              </a:rPr>
              <a:t>      coefficient</a:t>
            </a:r>
          </a:p>
        </p:txBody>
      </p:sp>
      <p:sp>
        <p:nvSpPr>
          <p:cNvPr id="20506" name="Text Box 26"/>
          <p:cNvSpPr txBox="1">
            <a:spLocks noChangeArrowheads="1"/>
          </p:cNvSpPr>
          <p:nvPr/>
        </p:nvSpPr>
        <p:spPr bwMode="auto">
          <a:xfrm>
            <a:off x="228600" y="5121275"/>
            <a:ext cx="89154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b="1">
                <a:solidFill>
                  <a:schemeClr val="tx1"/>
                </a:solidFill>
              </a:rPr>
              <a:t>The motion of the system is affected by the magnitude of damping.</a:t>
            </a:r>
          </a:p>
          <a:p>
            <a:r>
              <a:rPr lang="en-US" sz="2400" b="1">
                <a:solidFill>
                  <a:schemeClr val="tx1"/>
                </a:solidFill>
              </a:rPr>
              <a:t>    </a:t>
            </a:r>
            <a:r>
              <a:rPr lang="en-US" sz="2400" b="1">
                <a:solidFill>
                  <a:schemeClr val="tx1"/>
                </a:solidFill>
                <a:sym typeface="Symbol" pitchFamily="18" charset="2"/>
              </a:rPr>
              <a:t> </a:t>
            </a:r>
            <a:r>
              <a:rPr lang="en-US" sz="2400" b="1" i="1" u="sng">
                <a:solidFill>
                  <a:srgbClr val="FF0066"/>
                </a:solidFill>
                <a:sym typeface="Symbol" pitchFamily="18" charset="2"/>
              </a:rPr>
              <a:t>Under damped, Critically damped, Over damped</a:t>
            </a:r>
            <a:endParaRPr lang="en-US" sz="2400" b="1" i="1" u="sng">
              <a:solidFill>
                <a:srgbClr val="FF0066"/>
              </a:solidFill>
            </a:endParaRPr>
          </a:p>
        </p:txBody>
      </p:sp>
      <p:sp>
        <p:nvSpPr>
          <p:cNvPr id="20507" name="Text Box 27"/>
          <p:cNvSpPr txBox="1">
            <a:spLocks noChangeArrowheads="1"/>
          </p:cNvSpPr>
          <p:nvPr/>
        </p:nvSpPr>
        <p:spPr bwMode="auto">
          <a:xfrm>
            <a:off x="609600" y="5943600"/>
            <a:ext cx="8321675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latinLnBrk="0" hangingPunct="0">
              <a:lnSpc>
                <a:spcPct val="90000"/>
              </a:lnSpc>
            </a:pPr>
            <a:r>
              <a:rPr kumimoji="0" lang="en-US" sz="2000">
                <a:solidFill>
                  <a:schemeClr val="tx1"/>
                </a:solidFill>
              </a:rPr>
              <a:t>If left undisturbed, these systems will continue to oscillate, slowly dissipating energy in sound, heat, and friction</a:t>
            </a:r>
          </a:p>
          <a:p>
            <a:pPr eaLnBrk="0" latinLnBrk="0" hangingPunct="0">
              <a:lnSpc>
                <a:spcPct val="90000"/>
              </a:lnSpc>
            </a:pPr>
            <a:r>
              <a:rPr kumimoji="0" lang="en-US" sz="2000">
                <a:solidFill>
                  <a:schemeClr val="tx1"/>
                </a:solidFill>
              </a:rPr>
              <a:t>	- This is called free oscillation or an </a:t>
            </a:r>
            <a:r>
              <a:rPr kumimoji="0" lang="en-US" sz="2000" b="1">
                <a:solidFill>
                  <a:schemeClr val="accent2"/>
                </a:solidFill>
              </a:rPr>
              <a:t>UNDAMPED</a:t>
            </a:r>
            <a:r>
              <a:rPr kumimoji="0" lang="en-US" sz="2000">
                <a:solidFill>
                  <a:schemeClr val="tx1"/>
                </a:solidFill>
              </a:rPr>
              <a:t> system</a:t>
            </a:r>
          </a:p>
        </p:txBody>
      </p:sp>
      <p:sp>
        <p:nvSpPr>
          <p:cNvPr id="20508" name="Text Box 28"/>
          <p:cNvSpPr txBox="1">
            <a:spLocks noChangeArrowheads="1"/>
          </p:cNvSpPr>
          <p:nvPr/>
        </p:nvSpPr>
        <p:spPr bwMode="auto">
          <a:xfrm>
            <a:off x="1981200" y="76200"/>
            <a:ext cx="5410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ko-KR" sz="3600" b="1">
                <a:solidFill>
                  <a:schemeClr val="tx1"/>
                </a:solidFill>
              </a:rPr>
              <a:t>Simple Harmonic Motion</a:t>
            </a:r>
          </a:p>
        </p:txBody>
      </p:sp>
      <p:graphicFrame>
        <p:nvGraphicFramePr>
          <p:cNvPr id="20509" name="Object 29"/>
          <p:cNvGraphicFramePr>
            <a:graphicFrameLocks noChangeAspect="1"/>
          </p:cNvGraphicFramePr>
          <p:nvPr/>
        </p:nvGraphicFramePr>
        <p:xfrm>
          <a:off x="914400" y="1955800"/>
          <a:ext cx="455613" cy="635000"/>
        </p:xfrm>
        <a:graphic>
          <a:graphicData uri="http://schemas.openxmlformats.org/presentationml/2006/ole">
            <p:oleObj spid="_x0000_s20509" name="Equation" r:id="rId6" imgW="126720" imgH="177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304800" y="1219200"/>
            <a:ext cx="4421188" cy="457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bg1"/>
                </a:solidFill>
                <a:latin typeface="Arial" pitchFamily="34" charset="0"/>
              </a:rPr>
              <a:t>Spring-Mass-Damper System</a:t>
            </a:r>
            <a:endParaRPr lang="en-US" sz="2400" b="1" i="1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381000" y="5105400"/>
            <a:ext cx="8686800" cy="140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en-US" sz="2400" b="1">
                <a:solidFill>
                  <a:schemeClr val="tx1"/>
                </a:solidFill>
              </a:rPr>
              <a:t>- Under Damped : small damping, several oscillations</a:t>
            </a:r>
          </a:p>
          <a:p>
            <a:pPr>
              <a:lnSpc>
                <a:spcPct val="120000"/>
              </a:lnSpc>
            </a:pPr>
            <a:r>
              <a:rPr lang="en-US" sz="2400" b="1">
                <a:solidFill>
                  <a:schemeClr val="tx1"/>
                </a:solidFill>
              </a:rPr>
              <a:t>- Critically Damped : important level of damping, overshoot once</a:t>
            </a:r>
          </a:p>
          <a:p>
            <a:pPr>
              <a:lnSpc>
                <a:spcPct val="120000"/>
              </a:lnSpc>
            </a:pPr>
            <a:r>
              <a:rPr lang="en-US" sz="2400" b="1">
                <a:solidFill>
                  <a:schemeClr val="tx1"/>
                </a:solidFill>
              </a:rPr>
              <a:t>- Over damped : large damping, no oscillation</a:t>
            </a:r>
          </a:p>
        </p:txBody>
      </p:sp>
      <p:sp>
        <p:nvSpPr>
          <p:cNvPr id="21510" name="Line 6"/>
          <p:cNvSpPr>
            <a:spLocks noChangeShapeType="1"/>
          </p:cNvSpPr>
          <p:nvPr/>
        </p:nvSpPr>
        <p:spPr bwMode="auto">
          <a:xfrm>
            <a:off x="1143000" y="3505200"/>
            <a:ext cx="6553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511" name="Line 7"/>
          <p:cNvSpPr>
            <a:spLocks noChangeShapeType="1"/>
          </p:cNvSpPr>
          <p:nvPr/>
        </p:nvSpPr>
        <p:spPr bwMode="auto">
          <a:xfrm flipH="1">
            <a:off x="1143000" y="1905000"/>
            <a:ext cx="0" cy="297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512" name="Freeform 8"/>
          <p:cNvSpPr>
            <a:spLocks/>
          </p:cNvSpPr>
          <p:nvPr/>
        </p:nvSpPr>
        <p:spPr bwMode="auto">
          <a:xfrm>
            <a:off x="1143000" y="2362200"/>
            <a:ext cx="5562600" cy="24257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624" y="1440"/>
              </a:cxn>
              <a:cxn ang="0">
                <a:pos x="1200" y="0"/>
              </a:cxn>
              <a:cxn ang="0">
                <a:pos x="1872" y="1440"/>
              </a:cxn>
              <a:cxn ang="0">
                <a:pos x="2448" y="0"/>
              </a:cxn>
              <a:cxn ang="0">
                <a:pos x="3120" y="1440"/>
              </a:cxn>
              <a:cxn ang="0">
                <a:pos x="3504" y="528"/>
              </a:cxn>
            </a:cxnLst>
            <a:rect l="0" t="0" r="r" b="b"/>
            <a:pathLst>
              <a:path w="3504" h="1528">
                <a:moveTo>
                  <a:pt x="0" y="0"/>
                </a:moveTo>
                <a:cubicBezTo>
                  <a:pt x="212" y="720"/>
                  <a:pt x="424" y="1440"/>
                  <a:pt x="624" y="1440"/>
                </a:cubicBezTo>
                <a:cubicBezTo>
                  <a:pt x="824" y="1440"/>
                  <a:pt x="992" y="0"/>
                  <a:pt x="1200" y="0"/>
                </a:cubicBezTo>
                <a:cubicBezTo>
                  <a:pt x="1408" y="0"/>
                  <a:pt x="1664" y="1440"/>
                  <a:pt x="1872" y="1440"/>
                </a:cubicBezTo>
                <a:cubicBezTo>
                  <a:pt x="2080" y="1440"/>
                  <a:pt x="2240" y="0"/>
                  <a:pt x="2448" y="0"/>
                </a:cubicBezTo>
                <a:cubicBezTo>
                  <a:pt x="2656" y="0"/>
                  <a:pt x="2944" y="1352"/>
                  <a:pt x="3120" y="1440"/>
                </a:cubicBezTo>
                <a:cubicBezTo>
                  <a:pt x="3296" y="1528"/>
                  <a:pt x="3400" y="1028"/>
                  <a:pt x="3504" y="528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513" name="Freeform 9"/>
          <p:cNvSpPr>
            <a:spLocks/>
          </p:cNvSpPr>
          <p:nvPr/>
        </p:nvSpPr>
        <p:spPr bwMode="auto">
          <a:xfrm>
            <a:off x="1143000" y="2362200"/>
            <a:ext cx="6477000" cy="20447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92" y="720"/>
              </a:cxn>
              <a:cxn ang="0">
                <a:pos x="624" y="1248"/>
              </a:cxn>
              <a:cxn ang="0">
                <a:pos x="1248" y="480"/>
              </a:cxn>
              <a:cxn ang="0">
                <a:pos x="1872" y="816"/>
              </a:cxn>
              <a:cxn ang="0">
                <a:pos x="2496" y="624"/>
              </a:cxn>
              <a:cxn ang="0">
                <a:pos x="3120" y="768"/>
              </a:cxn>
              <a:cxn ang="0">
                <a:pos x="3648" y="720"/>
              </a:cxn>
              <a:cxn ang="0">
                <a:pos x="3840" y="720"/>
              </a:cxn>
              <a:cxn ang="0">
                <a:pos x="4080" y="720"/>
              </a:cxn>
            </a:cxnLst>
            <a:rect l="0" t="0" r="r" b="b"/>
            <a:pathLst>
              <a:path w="4080" h="1288">
                <a:moveTo>
                  <a:pt x="0" y="0"/>
                </a:moveTo>
                <a:cubicBezTo>
                  <a:pt x="44" y="256"/>
                  <a:pt x="88" y="512"/>
                  <a:pt x="192" y="720"/>
                </a:cubicBezTo>
                <a:cubicBezTo>
                  <a:pt x="296" y="928"/>
                  <a:pt x="448" y="1288"/>
                  <a:pt x="624" y="1248"/>
                </a:cubicBezTo>
                <a:cubicBezTo>
                  <a:pt x="800" y="1208"/>
                  <a:pt x="1040" y="552"/>
                  <a:pt x="1248" y="480"/>
                </a:cubicBezTo>
                <a:cubicBezTo>
                  <a:pt x="1456" y="408"/>
                  <a:pt x="1664" y="792"/>
                  <a:pt x="1872" y="816"/>
                </a:cubicBezTo>
                <a:cubicBezTo>
                  <a:pt x="2080" y="840"/>
                  <a:pt x="2288" y="632"/>
                  <a:pt x="2496" y="624"/>
                </a:cubicBezTo>
                <a:cubicBezTo>
                  <a:pt x="2704" y="616"/>
                  <a:pt x="2928" y="752"/>
                  <a:pt x="3120" y="768"/>
                </a:cubicBezTo>
                <a:cubicBezTo>
                  <a:pt x="3312" y="784"/>
                  <a:pt x="3528" y="728"/>
                  <a:pt x="3648" y="720"/>
                </a:cubicBezTo>
                <a:cubicBezTo>
                  <a:pt x="3768" y="712"/>
                  <a:pt x="3768" y="720"/>
                  <a:pt x="3840" y="720"/>
                </a:cubicBezTo>
                <a:cubicBezTo>
                  <a:pt x="3912" y="720"/>
                  <a:pt x="3996" y="720"/>
                  <a:pt x="4080" y="720"/>
                </a:cubicBezTo>
              </a:path>
            </a:pathLst>
          </a:custGeom>
          <a:noFill/>
          <a:ln w="57150" cap="rnd" cmpd="sng">
            <a:solidFill>
              <a:srgbClr val="FF0000"/>
            </a:solidFill>
            <a:prstDash val="sysDot"/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514" name="Freeform 10"/>
          <p:cNvSpPr>
            <a:spLocks/>
          </p:cNvSpPr>
          <p:nvPr/>
        </p:nvSpPr>
        <p:spPr bwMode="auto">
          <a:xfrm>
            <a:off x="1143000" y="2362200"/>
            <a:ext cx="3048000" cy="17145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92" y="720"/>
              </a:cxn>
              <a:cxn ang="0">
                <a:pos x="576" y="1056"/>
              </a:cxn>
              <a:cxn ang="0">
                <a:pos x="960" y="864"/>
              </a:cxn>
              <a:cxn ang="0">
                <a:pos x="1200" y="768"/>
              </a:cxn>
              <a:cxn ang="0">
                <a:pos x="1440" y="720"/>
              </a:cxn>
              <a:cxn ang="0">
                <a:pos x="1536" y="720"/>
              </a:cxn>
              <a:cxn ang="0">
                <a:pos x="1824" y="720"/>
              </a:cxn>
              <a:cxn ang="0">
                <a:pos x="1920" y="720"/>
              </a:cxn>
            </a:cxnLst>
            <a:rect l="0" t="0" r="r" b="b"/>
            <a:pathLst>
              <a:path w="1920" h="1080">
                <a:moveTo>
                  <a:pt x="0" y="0"/>
                </a:moveTo>
                <a:cubicBezTo>
                  <a:pt x="48" y="272"/>
                  <a:pt x="96" y="544"/>
                  <a:pt x="192" y="720"/>
                </a:cubicBezTo>
                <a:cubicBezTo>
                  <a:pt x="288" y="896"/>
                  <a:pt x="448" y="1032"/>
                  <a:pt x="576" y="1056"/>
                </a:cubicBezTo>
                <a:cubicBezTo>
                  <a:pt x="704" y="1080"/>
                  <a:pt x="856" y="912"/>
                  <a:pt x="960" y="864"/>
                </a:cubicBezTo>
                <a:cubicBezTo>
                  <a:pt x="1064" y="816"/>
                  <a:pt x="1120" y="792"/>
                  <a:pt x="1200" y="768"/>
                </a:cubicBezTo>
                <a:cubicBezTo>
                  <a:pt x="1280" y="744"/>
                  <a:pt x="1384" y="728"/>
                  <a:pt x="1440" y="720"/>
                </a:cubicBezTo>
                <a:cubicBezTo>
                  <a:pt x="1496" y="712"/>
                  <a:pt x="1472" y="720"/>
                  <a:pt x="1536" y="720"/>
                </a:cubicBezTo>
                <a:cubicBezTo>
                  <a:pt x="1600" y="720"/>
                  <a:pt x="1760" y="720"/>
                  <a:pt x="1824" y="720"/>
                </a:cubicBezTo>
                <a:cubicBezTo>
                  <a:pt x="1888" y="720"/>
                  <a:pt x="1904" y="720"/>
                  <a:pt x="1920" y="720"/>
                </a:cubicBezTo>
              </a:path>
            </a:pathLst>
          </a:custGeom>
          <a:noFill/>
          <a:ln w="38100" cap="flat" cmpd="sng">
            <a:solidFill>
              <a:srgbClr val="0000FF"/>
            </a:solidFill>
            <a:prstDash val="lgDash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515" name="Freeform 11"/>
          <p:cNvSpPr>
            <a:spLocks/>
          </p:cNvSpPr>
          <p:nvPr/>
        </p:nvSpPr>
        <p:spPr bwMode="auto">
          <a:xfrm>
            <a:off x="1143000" y="2362200"/>
            <a:ext cx="3962400" cy="11684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40" y="384"/>
              </a:cxn>
              <a:cxn ang="0">
                <a:pos x="624" y="528"/>
              </a:cxn>
              <a:cxn ang="0">
                <a:pos x="1248" y="624"/>
              </a:cxn>
              <a:cxn ang="0">
                <a:pos x="1872" y="720"/>
              </a:cxn>
              <a:cxn ang="0">
                <a:pos x="2496" y="720"/>
              </a:cxn>
            </a:cxnLst>
            <a:rect l="0" t="0" r="r" b="b"/>
            <a:pathLst>
              <a:path w="2496" h="736">
                <a:moveTo>
                  <a:pt x="0" y="0"/>
                </a:moveTo>
                <a:cubicBezTo>
                  <a:pt x="68" y="148"/>
                  <a:pt x="136" y="296"/>
                  <a:pt x="240" y="384"/>
                </a:cubicBezTo>
                <a:cubicBezTo>
                  <a:pt x="344" y="472"/>
                  <a:pt x="456" y="488"/>
                  <a:pt x="624" y="528"/>
                </a:cubicBezTo>
                <a:cubicBezTo>
                  <a:pt x="792" y="568"/>
                  <a:pt x="1040" y="592"/>
                  <a:pt x="1248" y="624"/>
                </a:cubicBezTo>
                <a:cubicBezTo>
                  <a:pt x="1456" y="656"/>
                  <a:pt x="1664" y="704"/>
                  <a:pt x="1872" y="720"/>
                </a:cubicBezTo>
                <a:cubicBezTo>
                  <a:pt x="2080" y="736"/>
                  <a:pt x="2288" y="728"/>
                  <a:pt x="2496" y="720"/>
                </a:cubicBezTo>
              </a:path>
            </a:pathLst>
          </a:custGeom>
          <a:noFill/>
          <a:ln w="38100" cap="flat" cmpd="sng">
            <a:solidFill>
              <a:srgbClr val="339966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aphicFrame>
        <p:nvGraphicFramePr>
          <p:cNvPr id="21516" name="Object 12"/>
          <p:cNvGraphicFramePr>
            <a:graphicFrameLocks noChangeAspect="1"/>
          </p:cNvGraphicFramePr>
          <p:nvPr/>
        </p:nvGraphicFramePr>
        <p:xfrm>
          <a:off x="7696200" y="3276600"/>
          <a:ext cx="406400" cy="609600"/>
        </p:xfrm>
        <a:graphic>
          <a:graphicData uri="http://schemas.openxmlformats.org/presentationml/2006/ole">
            <p:oleObj spid="_x0000_s21516" name="Equation" r:id="rId3" imgW="101520" imgH="152280" progId="Equation.3">
              <p:embed/>
            </p:oleObj>
          </a:graphicData>
        </a:graphic>
      </p:graphicFrame>
      <p:graphicFrame>
        <p:nvGraphicFramePr>
          <p:cNvPr id="21517" name="Object 13"/>
          <p:cNvGraphicFramePr>
            <a:graphicFrameLocks noChangeAspect="1"/>
          </p:cNvGraphicFramePr>
          <p:nvPr/>
        </p:nvGraphicFramePr>
        <p:xfrm>
          <a:off x="609600" y="1752600"/>
          <a:ext cx="468313" cy="520700"/>
        </p:xfrm>
        <a:graphic>
          <a:graphicData uri="http://schemas.openxmlformats.org/presentationml/2006/ole">
            <p:oleObj spid="_x0000_s21517" name="Equation" r:id="rId4" imgW="114120" imgH="126720" progId="Equation.3">
              <p:embed/>
            </p:oleObj>
          </a:graphicData>
        </a:graphic>
      </p:graphicFrame>
      <p:sp>
        <p:nvSpPr>
          <p:cNvPr id="21518" name="Text Box 14"/>
          <p:cNvSpPr txBox="1">
            <a:spLocks noChangeArrowheads="1"/>
          </p:cNvSpPr>
          <p:nvPr/>
        </p:nvSpPr>
        <p:spPr bwMode="auto">
          <a:xfrm>
            <a:off x="5410200" y="1981200"/>
            <a:ext cx="1938338" cy="45720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tx1"/>
                </a:solidFill>
              </a:rPr>
              <a:t>No-Damping </a:t>
            </a:r>
          </a:p>
        </p:txBody>
      </p:sp>
      <p:sp>
        <p:nvSpPr>
          <p:cNvPr id="21519" name="Text Box 15"/>
          <p:cNvSpPr txBox="1">
            <a:spLocks noChangeArrowheads="1"/>
          </p:cNvSpPr>
          <p:nvPr/>
        </p:nvSpPr>
        <p:spPr bwMode="auto">
          <a:xfrm>
            <a:off x="6705600" y="3962400"/>
            <a:ext cx="1985963" cy="457200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bg1"/>
                </a:solidFill>
              </a:rPr>
              <a:t>Under damped</a:t>
            </a:r>
          </a:p>
        </p:txBody>
      </p:sp>
      <p:sp>
        <p:nvSpPr>
          <p:cNvPr id="21520" name="Text Box 16"/>
          <p:cNvSpPr txBox="1">
            <a:spLocks noChangeArrowheads="1"/>
          </p:cNvSpPr>
          <p:nvPr/>
        </p:nvSpPr>
        <p:spPr bwMode="auto">
          <a:xfrm>
            <a:off x="2743200" y="4724400"/>
            <a:ext cx="2371725" cy="457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bg1"/>
                </a:solidFill>
              </a:rPr>
              <a:t>Critically damped</a:t>
            </a:r>
          </a:p>
        </p:txBody>
      </p:sp>
      <p:sp>
        <p:nvSpPr>
          <p:cNvPr id="21521" name="Text Box 17"/>
          <p:cNvSpPr txBox="1">
            <a:spLocks noChangeArrowheads="1"/>
          </p:cNvSpPr>
          <p:nvPr/>
        </p:nvSpPr>
        <p:spPr bwMode="auto">
          <a:xfrm>
            <a:off x="1447800" y="1828800"/>
            <a:ext cx="1909763" cy="457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bg1"/>
                </a:solidFill>
              </a:rPr>
              <a:t>Over damped </a:t>
            </a:r>
          </a:p>
        </p:txBody>
      </p:sp>
      <p:sp>
        <p:nvSpPr>
          <p:cNvPr id="21522" name="Line 18"/>
          <p:cNvSpPr>
            <a:spLocks noChangeShapeType="1"/>
          </p:cNvSpPr>
          <p:nvPr/>
        </p:nvSpPr>
        <p:spPr bwMode="auto">
          <a:xfrm flipH="1" flipV="1">
            <a:off x="6934200" y="3505200"/>
            <a:ext cx="533400" cy="45720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523" name="Line 19"/>
          <p:cNvSpPr>
            <a:spLocks noChangeShapeType="1"/>
          </p:cNvSpPr>
          <p:nvPr/>
        </p:nvSpPr>
        <p:spPr bwMode="auto">
          <a:xfrm flipH="1">
            <a:off x="1600200" y="2286000"/>
            <a:ext cx="685800" cy="68580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524" name="Line 20"/>
          <p:cNvSpPr>
            <a:spLocks noChangeShapeType="1"/>
          </p:cNvSpPr>
          <p:nvPr/>
        </p:nvSpPr>
        <p:spPr bwMode="auto">
          <a:xfrm flipH="1" flipV="1">
            <a:off x="2971800" y="3581400"/>
            <a:ext cx="457200" cy="11430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525" name="Line 21"/>
          <p:cNvSpPr>
            <a:spLocks noChangeShapeType="1"/>
          </p:cNvSpPr>
          <p:nvPr/>
        </p:nvSpPr>
        <p:spPr bwMode="auto">
          <a:xfrm flipH="1">
            <a:off x="5486400" y="2438400"/>
            <a:ext cx="533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526" name="Line 22"/>
          <p:cNvSpPr>
            <a:spLocks noChangeShapeType="1"/>
          </p:cNvSpPr>
          <p:nvPr/>
        </p:nvSpPr>
        <p:spPr bwMode="auto">
          <a:xfrm flipH="1">
            <a:off x="2209800" y="2362200"/>
            <a:ext cx="1371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aphicFrame>
        <p:nvGraphicFramePr>
          <p:cNvPr id="21527" name="Object 23"/>
          <p:cNvGraphicFramePr>
            <a:graphicFrameLocks noChangeAspect="1"/>
          </p:cNvGraphicFramePr>
          <p:nvPr/>
        </p:nvGraphicFramePr>
        <p:xfrm>
          <a:off x="3505200" y="1828800"/>
          <a:ext cx="1447800" cy="563563"/>
        </p:xfrm>
        <a:graphic>
          <a:graphicData uri="http://schemas.openxmlformats.org/presentationml/2006/ole">
            <p:oleObj spid="_x0000_s21527" name="Equation" r:id="rId5" imgW="685800" imgH="266400" progId="Equation.3">
              <p:embed/>
            </p:oleObj>
          </a:graphicData>
        </a:graphic>
      </p:graphicFrame>
      <p:graphicFrame>
        <p:nvGraphicFramePr>
          <p:cNvPr id="21528" name="Object 24"/>
          <p:cNvGraphicFramePr>
            <a:graphicFrameLocks noChangeAspect="1"/>
          </p:cNvGraphicFramePr>
          <p:nvPr/>
        </p:nvGraphicFramePr>
        <p:xfrm>
          <a:off x="533400" y="2514600"/>
          <a:ext cx="415925" cy="533400"/>
        </p:xfrm>
        <a:graphic>
          <a:graphicData uri="http://schemas.openxmlformats.org/presentationml/2006/ole">
            <p:oleObj spid="_x0000_s21528" name="Equation" r:id="rId6" imgW="177480" imgH="228600" progId="Equation.3">
              <p:embed/>
            </p:oleObj>
          </a:graphicData>
        </a:graphic>
      </p:graphicFrame>
      <p:sp>
        <p:nvSpPr>
          <p:cNvPr id="21529" name="Line 25"/>
          <p:cNvSpPr>
            <a:spLocks noChangeShapeType="1"/>
          </p:cNvSpPr>
          <p:nvPr/>
        </p:nvSpPr>
        <p:spPr bwMode="auto">
          <a:xfrm flipV="1">
            <a:off x="838200" y="23622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530" name="Text Box 26"/>
          <p:cNvSpPr txBox="1">
            <a:spLocks noChangeArrowheads="1"/>
          </p:cNvSpPr>
          <p:nvPr/>
        </p:nvSpPr>
        <p:spPr bwMode="auto">
          <a:xfrm>
            <a:off x="1981200" y="76200"/>
            <a:ext cx="5410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ko-KR" sz="3600" b="1">
                <a:solidFill>
                  <a:schemeClr val="tx1"/>
                </a:solidFill>
              </a:rPr>
              <a:t>Simple Harmonic Motion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304800" y="1219200"/>
            <a:ext cx="4421188" cy="457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bg1"/>
                </a:solidFill>
                <a:latin typeface="Arial" pitchFamily="34" charset="0"/>
              </a:rPr>
              <a:t>Spring-Mass-Damper System</a:t>
            </a:r>
            <a:endParaRPr lang="en-US" sz="2400" b="1" i="1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2533" name="Line 5"/>
          <p:cNvSpPr>
            <a:spLocks noChangeShapeType="1"/>
          </p:cNvSpPr>
          <p:nvPr/>
        </p:nvSpPr>
        <p:spPr bwMode="auto">
          <a:xfrm>
            <a:off x="1371600" y="3505200"/>
            <a:ext cx="59436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3429000" y="3048000"/>
            <a:ext cx="13716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35" name="Text Box 7"/>
          <p:cNvSpPr txBox="1">
            <a:spLocks noChangeArrowheads="1"/>
          </p:cNvSpPr>
          <p:nvPr/>
        </p:nvSpPr>
        <p:spPr bwMode="auto">
          <a:xfrm>
            <a:off x="3733800" y="2362200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b="1">
                <a:solidFill>
                  <a:schemeClr val="tx1"/>
                </a:solidFill>
              </a:rPr>
              <a:t>Roll</a:t>
            </a:r>
          </a:p>
        </p:txBody>
      </p:sp>
      <p:sp>
        <p:nvSpPr>
          <p:cNvPr id="22536" name="Freeform 8"/>
          <p:cNvSpPr>
            <a:spLocks/>
          </p:cNvSpPr>
          <p:nvPr/>
        </p:nvSpPr>
        <p:spPr bwMode="auto">
          <a:xfrm>
            <a:off x="3581400" y="2819400"/>
            <a:ext cx="990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288" y="0"/>
              </a:cxn>
              <a:cxn ang="0">
                <a:pos x="624" y="96"/>
              </a:cxn>
            </a:cxnLst>
            <a:rect l="0" t="0" r="r" b="b"/>
            <a:pathLst>
              <a:path w="624" h="96">
                <a:moveTo>
                  <a:pt x="0" y="96"/>
                </a:moveTo>
                <a:cubicBezTo>
                  <a:pt x="92" y="48"/>
                  <a:pt x="184" y="0"/>
                  <a:pt x="288" y="0"/>
                </a:cubicBezTo>
                <a:cubicBezTo>
                  <a:pt x="392" y="0"/>
                  <a:pt x="508" y="48"/>
                  <a:pt x="624" y="9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37" name="Text Box 9"/>
          <p:cNvSpPr txBox="1">
            <a:spLocks noChangeArrowheads="1"/>
          </p:cNvSpPr>
          <p:nvPr/>
        </p:nvSpPr>
        <p:spPr bwMode="auto">
          <a:xfrm>
            <a:off x="1143000" y="5410200"/>
            <a:ext cx="756761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tx1"/>
                </a:solidFill>
              </a:rPr>
              <a:t>Motion source : exiting force or waves</a:t>
            </a:r>
          </a:p>
          <a:p>
            <a:r>
              <a:rPr lang="en-US" sz="2400" b="1">
                <a:solidFill>
                  <a:schemeClr val="tx1"/>
                </a:solidFill>
              </a:rPr>
              <a:t>Damping source : radiated wave, eddy and viscous force </a:t>
            </a:r>
          </a:p>
        </p:txBody>
      </p:sp>
      <p:sp>
        <p:nvSpPr>
          <p:cNvPr id="22538" name="Freeform 10"/>
          <p:cNvSpPr>
            <a:spLocks/>
          </p:cNvSpPr>
          <p:nvPr/>
        </p:nvSpPr>
        <p:spPr bwMode="auto">
          <a:xfrm>
            <a:off x="4800600" y="3200400"/>
            <a:ext cx="2590800" cy="4953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36" y="288"/>
              </a:cxn>
              <a:cxn ang="0">
                <a:pos x="720" y="144"/>
              </a:cxn>
              <a:cxn ang="0">
                <a:pos x="912" y="96"/>
              </a:cxn>
              <a:cxn ang="0">
                <a:pos x="1200" y="240"/>
              </a:cxn>
              <a:cxn ang="0">
                <a:pos x="1392" y="288"/>
              </a:cxn>
              <a:cxn ang="0">
                <a:pos x="1632" y="192"/>
              </a:cxn>
            </a:cxnLst>
            <a:rect l="0" t="0" r="r" b="b"/>
            <a:pathLst>
              <a:path w="1632" h="312">
                <a:moveTo>
                  <a:pt x="0" y="0"/>
                </a:moveTo>
                <a:cubicBezTo>
                  <a:pt x="108" y="132"/>
                  <a:pt x="216" y="264"/>
                  <a:pt x="336" y="288"/>
                </a:cubicBezTo>
                <a:cubicBezTo>
                  <a:pt x="456" y="312"/>
                  <a:pt x="624" y="176"/>
                  <a:pt x="720" y="144"/>
                </a:cubicBezTo>
                <a:cubicBezTo>
                  <a:pt x="816" y="112"/>
                  <a:pt x="832" y="80"/>
                  <a:pt x="912" y="96"/>
                </a:cubicBezTo>
                <a:cubicBezTo>
                  <a:pt x="992" y="112"/>
                  <a:pt x="1120" y="208"/>
                  <a:pt x="1200" y="240"/>
                </a:cubicBezTo>
                <a:cubicBezTo>
                  <a:pt x="1280" y="272"/>
                  <a:pt x="1320" y="296"/>
                  <a:pt x="1392" y="288"/>
                </a:cubicBezTo>
                <a:cubicBezTo>
                  <a:pt x="1464" y="280"/>
                  <a:pt x="1548" y="236"/>
                  <a:pt x="1632" y="192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39" name="Freeform 11"/>
          <p:cNvSpPr>
            <a:spLocks/>
          </p:cNvSpPr>
          <p:nvPr/>
        </p:nvSpPr>
        <p:spPr bwMode="auto">
          <a:xfrm>
            <a:off x="1143000" y="3276600"/>
            <a:ext cx="2286000" cy="431800"/>
          </a:xfrm>
          <a:custGeom>
            <a:avLst/>
            <a:gdLst/>
            <a:ahLst/>
            <a:cxnLst>
              <a:cxn ang="0">
                <a:pos x="1440" y="48"/>
              </a:cxn>
              <a:cxn ang="0">
                <a:pos x="1152" y="240"/>
              </a:cxn>
              <a:cxn ang="0">
                <a:pos x="720" y="0"/>
              </a:cxn>
              <a:cxn ang="0">
                <a:pos x="288" y="240"/>
              </a:cxn>
              <a:cxn ang="0">
                <a:pos x="0" y="192"/>
              </a:cxn>
            </a:cxnLst>
            <a:rect l="0" t="0" r="r" b="b"/>
            <a:pathLst>
              <a:path w="1440" h="272">
                <a:moveTo>
                  <a:pt x="1440" y="48"/>
                </a:moveTo>
                <a:cubicBezTo>
                  <a:pt x="1356" y="148"/>
                  <a:pt x="1272" y="248"/>
                  <a:pt x="1152" y="240"/>
                </a:cubicBezTo>
                <a:cubicBezTo>
                  <a:pt x="1032" y="232"/>
                  <a:pt x="864" y="0"/>
                  <a:pt x="720" y="0"/>
                </a:cubicBezTo>
                <a:cubicBezTo>
                  <a:pt x="576" y="0"/>
                  <a:pt x="408" y="208"/>
                  <a:pt x="288" y="240"/>
                </a:cubicBezTo>
                <a:cubicBezTo>
                  <a:pt x="168" y="272"/>
                  <a:pt x="84" y="232"/>
                  <a:pt x="0" y="192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40" name="Freeform 12"/>
          <p:cNvSpPr>
            <a:spLocks/>
          </p:cNvSpPr>
          <p:nvPr/>
        </p:nvSpPr>
        <p:spPr bwMode="auto">
          <a:xfrm>
            <a:off x="4660900" y="3810000"/>
            <a:ext cx="571500" cy="749300"/>
          </a:xfrm>
          <a:custGeom>
            <a:avLst/>
            <a:gdLst/>
            <a:ahLst/>
            <a:cxnLst>
              <a:cxn ang="0">
                <a:pos x="88" y="0"/>
              </a:cxn>
              <a:cxn ang="0">
                <a:pos x="328" y="144"/>
              </a:cxn>
              <a:cxn ang="0">
                <a:pos x="280" y="432"/>
              </a:cxn>
              <a:cxn ang="0">
                <a:pos x="40" y="384"/>
              </a:cxn>
              <a:cxn ang="0">
                <a:pos x="40" y="192"/>
              </a:cxn>
              <a:cxn ang="0">
                <a:pos x="280" y="192"/>
              </a:cxn>
              <a:cxn ang="0">
                <a:pos x="232" y="336"/>
              </a:cxn>
            </a:cxnLst>
            <a:rect l="0" t="0" r="r" b="b"/>
            <a:pathLst>
              <a:path w="360" h="472">
                <a:moveTo>
                  <a:pt x="88" y="0"/>
                </a:moveTo>
                <a:cubicBezTo>
                  <a:pt x="192" y="36"/>
                  <a:pt x="296" y="72"/>
                  <a:pt x="328" y="144"/>
                </a:cubicBezTo>
                <a:cubicBezTo>
                  <a:pt x="360" y="216"/>
                  <a:pt x="328" y="392"/>
                  <a:pt x="280" y="432"/>
                </a:cubicBezTo>
                <a:cubicBezTo>
                  <a:pt x="232" y="472"/>
                  <a:pt x="80" y="424"/>
                  <a:pt x="40" y="384"/>
                </a:cubicBezTo>
                <a:cubicBezTo>
                  <a:pt x="0" y="344"/>
                  <a:pt x="0" y="224"/>
                  <a:pt x="40" y="192"/>
                </a:cubicBezTo>
                <a:cubicBezTo>
                  <a:pt x="80" y="160"/>
                  <a:pt x="248" y="168"/>
                  <a:pt x="280" y="192"/>
                </a:cubicBezTo>
                <a:cubicBezTo>
                  <a:pt x="312" y="216"/>
                  <a:pt x="272" y="276"/>
                  <a:pt x="232" y="33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41" name="Freeform 13"/>
          <p:cNvSpPr>
            <a:spLocks/>
          </p:cNvSpPr>
          <p:nvPr/>
        </p:nvSpPr>
        <p:spPr bwMode="auto">
          <a:xfrm>
            <a:off x="3022600" y="3810000"/>
            <a:ext cx="609600" cy="723900"/>
          </a:xfrm>
          <a:custGeom>
            <a:avLst/>
            <a:gdLst/>
            <a:ahLst/>
            <a:cxnLst>
              <a:cxn ang="0">
                <a:pos x="256" y="0"/>
              </a:cxn>
              <a:cxn ang="0">
                <a:pos x="16" y="192"/>
              </a:cxn>
              <a:cxn ang="0">
                <a:pos x="160" y="432"/>
              </a:cxn>
              <a:cxn ang="0">
                <a:pos x="352" y="336"/>
              </a:cxn>
              <a:cxn ang="0">
                <a:pos x="352" y="192"/>
              </a:cxn>
              <a:cxn ang="0">
                <a:pos x="160" y="144"/>
              </a:cxn>
              <a:cxn ang="0">
                <a:pos x="112" y="288"/>
              </a:cxn>
            </a:cxnLst>
            <a:rect l="0" t="0" r="r" b="b"/>
            <a:pathLst>
              <a:path w="384" h="456">
                <a:moveTo>
                  <a:pt x="256" y="0"/>
                </a:moveTo>
                <a:cubicBezTo>
                  <a:pt x="144" y="60"/>
                  <a:pt x="32" y="120"/>
                  <a:pt x="16" y="192"/>
                </a:cubicBezTo>
                <a:cubicBezTo>
                  <a:pt x="0" y="264"/>
                  <a:pt x="104" y="408"/>
                  <a:pt x="160" y="432"/>
                </a:cubicBezTo>
                <a:cubicBezTo>
                  <a:pt x="216" y="456"/>
                  <a:pt x="320" y="376"/>
                  <a:pt x="352" y="336"/>
                </a:cubicBezTo>
                <a:cubicBezTo>
                  <a:pt x="384" y="296"/>
                  <a:pt x="384" y="224"/>
                  <a:pt x="352" y="192"/>
                </a:cubicBezTo>
                <a:cubicBezTo>
                  <a:pt x="320" y="160"/>
                  <a:pt x="200" y="128"/>
                  <a:pt x="160" y="144"/>
                </a:cubicBezTo>
                <a:cubicBezTo>
                  <a:pt x="120" y="160"/>
                  <a:pt x="116" y="224"/>
                  <a:pt x="112" y="28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42" name="Text Box 14"/>
          <p:cNvSpPr txBox="1">
            <a:spLocks noChangeArrowheads="1"/>
          </p:cNvSpPr>
          <p:nvPr/>
        </p:nvSpPr>
        <p:spPr bwMode="auto">
          <a:xfrm>
            <a:off x="6537325" y="3013075"/>
            <a:ext cx="1984375" cy="45720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tx1"/>
                </a:solidFill>
              </a:rPr>
              <a:t>Radiated wave</a:t>
            </a:r>
          </a:p>
        </p:txBody>
      </p:sp>
      <p:sp>
        <p:nvSpPr>
          <p:cNvPr id="22543" name="Text Box 15"/>
          <p:cNvSpPr txBox="1">
            <a:spLocks noChangeArrowheads="1"/>
          </p:cNvSpPr>
          <p:nvPr/>
        </p:nvSpPr>
        <p:spPr bwMode="auto">
          <a:xfrm>
            <a:off x="5241925" y="4156075"/>
            <a:ext cx="827088" cy="45720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tx1"/>
                </a:solidFill>
              </a:rPr>
              <a:t>Eddy</a:t>
            </a:r>
          </a:p>
        </p:txBody>
      </p:sp>
      <p:sp>
        <p:nvSpPr>
          <p:cNvPr id="22544" name="Text Box 16"/>
          <p:cNvSpPr txBox="1">
            <a:spLocks noChangeArrowheads="1"/>
          </p:cNvSpPr>
          <p:nvPr/>
        </p:nvSpPr>
        <p:spPr bwMode="auto">
          <a:xfrm>
            <a:off x="1600200" y="3810000"/>
            <a:ext cx="1147763" cy="45720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tx1"/>
                </a:solidFill>
              </a:rPr>
              <a:t>Friction</a:t>
            </a:r>
          </a:p>
        </p:txBody>
      </p:sp>
      <p:sp>
        <p:nvSpPr>
          <p:cNvPr id="22545" name="Line 17"/>
          <p:cNvSpPr>
            <a:spLocks noChangeShapeType="1"/>
          </p:cNvSpPr>
          <p:nvPr/>
        </p:nvSpPr>
        <p:spPr bwMode="auto">
          <a:xfrm flipV="1">
            <a:off x="2743200" y="3581400"/>
            <a:ext cx="685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46" name="Text Box 18"/>
          <p:cNvSpPr txBox="1">
            <a:spLocks noChangeArrowheads="1"/>
          </p:cNvSpPr>
          <p:nvPr/>
        </p:nvSpPr>
        <p:spPr bwMode="auto">
          <a:xfrm>
            <a:off x="898525" y="1870075"/>
            <a:ext cx="4678363" cy="466725"/>
          </a:xfrm>
          <a:prstGeom prst="rect">
            <a:avLst/>
          </a:prstGeom>
          <a:noFill/>
          <a:ln w="9525">
            <a:solidFill>
              <a:srgbClr val="FF0066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tx1"/>
                </a:solidFill>
              </a:rPr>
              <a:t>Ship motion (Pitch, Roll or Heave)</a:t>
            </a:r>
          </a:p>
        </p:txBody>
      </p:sp>
      <p:sp>
        <p:nvSpPr>
          <p:cNvPr id="22547" name="Text Box 19"/>
          <p:cNvSpPr txBox="1">
            <a:spLocks noChangeArrowheads="1"/>
          </p:cNvSpPr>
          <p:nvPr/>
        </p:nvSpPr>
        <p:spPr bwMode="auto">
          <a:xfrm>
            <a:off x="1981200" y="76200"/>
            <a:ext cx="5410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ko-KR" sz="3600" b="1">
                <a:solidFill>
                  <a:schemeClr val="tx1"/>
                </a:solidFill>
              </a:rPr>
              <a:t>Simple Harmonic Motion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2305050" y="838200"/>
            <a:ext cx="4476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latinLnBrk="0" hangingPunct="0"/>
            <a:r>
              <a:rPr kumimoji="0" lang="en-US" sz="2400" b="1" u="sng">
                <a:solidFill>
                  <a:schemeClr val="tx1"/>
                </a:solidFill>
              </a:rPr>
              <a:t>Forcing Function and Resonance</a:t>
            </a:r>
          </a:p>
        </p:txBody>
      </p:sp>
      <p:sp>
        <p:nvSpPr>
          <p:cNvPr id="75779" name="Text Box 3"/>
          <p:cNvSpPr txBox="1">
            <a:spLocks noChangeArrowheads="1"/>
          </p:cNvSpPr>
          <p:nvPr/>
        </p:nvSpPr>
        <p:spPr bwMode="auto">
          <a:xfrm>
            <a:off x="365125" y="1489075"/>
            <a:ext cx="82454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latinLnBrk="0" hangingPunct="0"/>
            <a:r>
              <a:rPr kumimoji="0" lang="en-US" sz="2400">
                <a:solidFill>
                  <a:schemeClr val="accent2"/>
                </a:solidFill>
              </a:rPr>
              <a:t>Unless energy is continually added, the system will eventually come to rest</a:t>
            </a:r>
          </a:p>
        </p:txBody>
      </p:sp>
      <p:sp>
        <p:nvSpPr>
          <p:cNvPr id="75780" name="Text Box 4"/>
          <p:cNvSpPr txBox="1">
            <a:spLocks noChangeArrowheads="1"/>
          </p:cNvSpPr>
          <p:nvPr/>
        </p:nvSpPr>
        <p:spPr bwMode="auto">
          <a:xfrm>
            <a:off x="669925" y="2632075"/>
            <a:ext cx="7940675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latinLnBrk="0" hangingPunct="0">
              <a:tabLst>
                <a:tab pos="457200" algn="l"/>
              </a:tabLst>
            </a:pPr>
            <a:r>
              <a:rPr kumimoji="0" lang="en-US" sz="2400" u="sng">
                <a:solidFill>
                  <a:schemeClr val="tx1"/>
                </a:solidFill>
              </a:rPr>
              <a:t>An EXTERNAL FORCING FUNCTION acting on the system</a:t>
            </a:r>
            <a:endParaRPr kumimoji="0" lang="en-US" sz="2000">
              <a:solidFill>
                <a:schemeClr val="tx1"/>
              </a:solidFill>
            </a:endParaRPr>
          </a:p>
          <a:p>
            <a:pPr eaLnBrk="0" latinLnBrk="0" hangingPunct="0">
              <a:tabLst>
                <a:tab pos="457200" algn="l"/>
              </a:tabLst>
            </a:pPr>
            <a:r>
              <a:rPr kumimoji="0" lang="en-US" sz="2000">
                <a:solidFill>
                  <a:schemeClr val="tx1"/>
                </a:solidFill>
              </a:rPr>
              <a:t>	- Depending on the force’s application, it can hinder oscillation</a:t>
            </a:r>
          </a:p>
          <a:p>
            <a:pPr eaLnBrk="0" latinLnBrk="0" hangingPunct="0">
              <a:tabLst>
                <a:tab pos="457200" algn="l"/>
              </a:tabLst>
            </a:pPr>
            <a:r>
              <a:rPr kumimoji="0" lang="en-US" sz="2000">
                <a:solidFill>
                  <a:schemeClr val="tx1"/>
                </a:solidFill>
              </a:rPr>
              <a:t>	- It can also AMPLIFY oscillation</a:t>
            </a:r>
          </a:p>
          <a:p>
            <a:pPr eaLnBrk="0" latinLnBrk="0" hangingPunct="0">
              <a:tabLst>
                <a:tab pos="457200" algn="l"/>
              </a:tabLst>
            </a:pPr>
            <a:endParaRPr kumimoji="0" lang="en-US" sz="2000">
              <a:solidFill>
                <a:schemeClr val="tx1"/>
              </a:solidFill>
            </a:endParaRPr>
          </a:p>
        </p:txBody>
      </p:sp>
      <p:sp>
        <p:nvSpPr>
          <p:cNvPr id="75781" name="Text Box 5"/>
          <p:cNvSpPr txBox="1">
            <a:spLocks noChangeArrowheads="1"/>
          </p:cNvSpPr>
          <p:nvPr/>
        </p:nvSpPr>
        <p:spPr bwMode="auto">
          <a:xfrm>
            <a:off x="381000" y="4191000"/>
            <a:ext cx="8397875" cy="88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latinLnBrk="0" hangingPunct="0"/>
            <a:r>
              <a:rPr kumimoji="0" lang="en-US" sz="2400">
                <a:solidFill>
                  <a:schemeClr val="tx1"/>
                </a:solidFill>
              </a:rPr>
              <a:t>When the forcing function is applied at the same frequency as the oscillating system, a condition of </a:t>
            </a:r>
            <a:r>
              <a:rPr kumimoji="0" lang="en-US" sz="2800" b="1">
                <a:solidFill>
                  <a:schemeClr val="accent2"/>
                </a:solidFill>
              </a:rPr>
              <a:t>RESONANCE</a:t>
            </a:r>
            <a:r>
              <a:rPr kumimoji="0" lang="en-US" sz="2400">
                <a:solidFill>
                  <a:schemeClr val="tx1"/>
                </a:solidFill>
              </a:rPr>
              <a:t> exists</a:t>
            </a:r>
          </a:p>
        </p:txBody>
      </p:sp>
      <p:sp>
        <p:nvSpPr>
          <p:cNvPr id="75783" name="Text Box 7"/>
          <p:cNvSpPr txBox="1">
            <a:spLocks noChangeArrowheads="1"/>
          </p:cNvSpPr>
          <p:nvPr/>
        </p:nvSpPr>
        <p:spPr bwMode="auto">
          <a:xfrm>
            <a:off x="1981200" y="76200"/>
            <a:ext cx="5410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ko-KR" sz="3600" b="1">
                <a:solidFill>
                  <a:schemeClr val="tx1"/>
                </a:solidFill>
              </a:rPr>
              <a:t>Simple Harmonic Motion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ext Box 1026"/>
          <p:cNvSpPr txBox="1">
            <a:spLocks noChangeArrowheads="1"/>
          </p:cNvSpPr>
          <p:nvPr/>
        </p:nvSpPr>
        <p:spPr bwMode="auto">
          <a:xfrm>
            <a:off x="304800" y="1219200"/>
            <a:ext cx="5262563" cy="457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b="1">
                <a:solidFill>
                  <a:schemeClr val="bg1"/>
                </a:solidFill>
                <a:latin typeface="Arial" pitchFamily="34" charset="0"/>
              </a:rPr>
              <a:t>External Force, Motion, Resonance</a:t>
            </a:r>
            <a:endParaRPr lang="en-US" sz="2400" b="1" i="1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3253" name="Line 1029"/>
          <p:cNvSpPr>
            <a:spLocks noChangeShapeType="1"/>
          </p:cNvSpPr>
          <p:nvPr/>
        </p:nvSpPr>
        <p:spPr bwMode="auto">
          <a:xfrm>
            <a:off x="762000" y="3276600"/>
            <a:ext cx="449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3254" name="Line 1030"/>
          <p:cNvSpPr>
            <a:spLocks noChangeShapeType="1"/>
          </p:cNvSpPr>
          <p:nvPr/>
        </p:nvSpPr>
        <p:spPr bwMode="auto">
          <a:xfrm flipH="1">
            <a:off x="762000" y="2362200"/>
            <a:ext cx="1588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3255" name="Rectangle 1031"/>
          <p:cNvSpPr>
            <a:spLocks noChangeArrowheads="1"/>
          </p:cNvSpPr>
          <p:nvPr/>
        </p:nvSpPr>
        <p:spPr bwMode="auto">
          <a:xfrm>
            <a:off x="3429000" y="2438400"/>
            <a:ext cx="13716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256" name="Oval 1032"/>
          <p:cNvSpPr>
            <a:spLocks noChangeArrowheads="1"/>
          </p:cNvSpPr>
          <p:nvPr/>
        </p:nvSpPr>
        <p:spPr bwMode="auto">
          <a:xfrm>
            <a:off x="3657600" y="31242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257" name="Oval 1033"/>
          <p:cNvSpPr>
            <a:spLocks noChangeArrowheads="1"/>
          </p:cNvSpPr>
          <p:nvPr/>
        </p:nvSpPr>
        <p:spPr bwMode="auto">
          <a:xfrm>
            <a:off x="4419600" y="31242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258" name="Freeform 1034"/>
          <p:cNvSpPr>
            <a:spLocks/>
          </p:cNvSpPr>
          <p:nvPr/>
        </p:nvSpPr>
        <p:spPr bwMode="auto">
          <a:xfrm>
            <a:off x="762000" y="2438400"/>
            <a:ext cx="2286000" cy="800100"/>
          </a:xfrm>
          <a:custGeom>
            <a:avLst/>
            <a:gdLst/>
            <a:ahLst/>
            <a:cxnLst>
              <a:cxn ang="0">
                <a:pos x="0" y="232"/>
              </a:cxn>
              <a:cxn ang="0">
                <a:pos x="240" y="232"/>
              </a:cxn>
              <a:cxn ang="0">
                <a:pos x="384" y="40"/>
              </a:cxn>
              <a:cxn ang="0">
                <a:pos x="528" y="472"/>
              </a:cxn>
              <a:cxn ang="0">
                <a:pos x="672" y="40"/>
              </a:cxn>
              <a:cxn ang="0">
                <a:pos x="816" y="472"/>
              </a:cxn>
              <a:cxn ang="0">
                <a:pos x="960" y="40"/>
              </a:cxn>
              <a:cxn ang="0">
                <a:pos x="1104" y="472"/>
              </a:cxn>
              <a:cxn ang="0">
                <a:pos x="1200" y="232"/>
              </a:cxn>
              <a:cxn ang="0">
                <a:pos x="1392" y="232"/>
              </a:cxn>
            </a:cxnLst>
            <a:rect l="0" t="0" r="r" b="b"/>
            <a:pathLst>
              <a:path w="1392" h="504">
                <a:moveTo>
                  <a:pt x="0" y="232"/>
                </a:moveTo>
                <a:cubicBezTo>
                  <a:pt x="88" y="248"/>
                  <a:pt x="176" y="264"/>
                  <a:pt x="240" y="232"/>
                </a:cubicBezTo>
                <a:cubicBezTo>
                  <a:pt x="304" y="200"/>
                  <a:pt x="336" y="0"/>
                  <a:pt x="384" y="40"/>
                </a:cubicBezTo>
                <a:cubicBezTo>
                  <a:pt x="432" y="80"/>
                  <a:pt x="480" y="472"/>
                  <a:pt x="528" y="472"/>
                </a:cubicBezTo>
                <a:cubicBezTo>
                  <a:pt x="576" y="472"/>
                  <a:pt x="624" y="40"/>
                  <a:pt x="672" y="40"/>
                </a:cubicBezTo>
                <a:cubicBezTo>
                  <a:pt x="720" y="40"/>
                  <a:pt x="768" y="472"/>
                  <a:pt x="816" y="472"/>
                </a:cubicBezTo>
                <a:cubicBezTo>
                  <a:pt x="864" y="472"/>
                  <a:pt x="912" y="40"/>
                  <a:pt x="960" y="40"/>
                </a:cubicBezTo>
                <a:cubicBezTo>
                  <a:pt x="1008" y="40"/>
                  <a:pt x="1064" y="440"/>
                  <a:pt x="1104" y="472"/>
                </a:cubicBezTo>
                <a:cubicBezTo>
                  <a:pt x="1144" y="504"/>
                  <a:pt x="1152" y="272"/>
                  <a:pt x="1200" y="232"/>
                </a:cubicBezTo>
                <a:cubicBezTo>
                  <a:pt x="1248" y="192"/>
                  <a:pt x="1320" y="212"/>
                  <a:pt x="1392" y="232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3259" name="Line 1035"/>
          <p:cNvSpPr>
            <a:spLocks noChangeShapeType="1"/>
          </p:cNvSpPr>
          <p:nvPr/>
        </p:nvSpPr>
        <p:spPr bwMode="auto">
          <a:xfrm>
            <a:off x="3048000" y="2819400"/>
            <a:ext cx="304800" cy="15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3261" name="Text Box 1037"/>
          <p:cNvSpPr txBox="1">
            <a:spLocks noChangeArrowheads="1"/>
          </p:cNvSpPr>
          <p:nvPr/>
        </p:nvSpPr>
        <p:spPr bwMode="auto">
          <a:xfrm>
            <a:off x="1508125" y="1905000"/>
            <a:ext cx="946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>
                <a:solidFill>
                  <a:schemeClr val="tx1"/>
                </a:solidFill>
              </a:rPr>
              <a:t>spring</a:t>
            </a:r>
          </a:p>
        </p:txBody>
      </p:sp>
      <p:sp>
        <p:nvSpPr>
          <p:cNvPr id="53262" name="Text Box 1038"/>
          <p:cNvSpPr txBox="1">
            <a:spLocks noChangeArrowheads="1"/>
          </p:cNvSpPr>
          <p:nvPr/>
        </p:nvSpPr>
        <p:spPr bwMode="auto">
          <a:xfrm>
            <a:off x="3641725" y="1870075"/>
            <a:ext cx="79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tx1"/>
                </a:solidFill>
              </a:rPr>
              <a:t>mass</a:t>
            </a:r>
          </a:p>
        </p:txBody>
      </p:sp>
      <p:graphicFrame>
        <p:nvGraphicFramePr>
          <p:cNvPr id="53263" name="Object 1039"/>
          <p:cNvGraphicFramePr>
            <a:graphicFrameLocks noChangeAspect="1"/>
          </p:cNvGraphicFramePr>
          <p:nvPr/>
        </p:nvGraphicFramePr>
        <p:xfrm>
          <a:off x="3962400" y="2590800"/>
          <a:ext cx="381000" cy="349250"/>
        </p:xfrm>
        <a:graphic>
          <a:graphicData uri="http://schemas.openxmlformats.org/presentationml/2006/ole">
            <p:oleObj spid="_x0000_s53263" name="Equation" r:id="rId3" imgW="152280" imgH="139680" progId="Equation.3">
              <p:embed/>
            </p:oleObj>
          </a:graphicData>
        </a:graphic>
      </p:graphicFrame>
      <p:graphicFrame>
        <p:nvGraphicFramePr>
          <p:cNvPr id="53264" name="Object 1040"/>
          <p:cNvGraphicFramePr>
            <a:graphicFrameLocks noChangeAspect="1"/>
          </p:cNvGraphicFramePr>
          <p:nvPr/>
        </p:nvGraphicFramePr>
        <p:xfrm>
          <a:off x="1219200" y="4114800"/>
          <a:ext cx="3028950" cy="906463"/>
        </p:xfrm>
        <a:graphic>
          <a:graphicData uri="http://schemas.openxmlformats.org/presentationml/2006/ole">
            <p:oleObj spid="_x0000_s53264" name="Equation" r:id="rId4" imgW="1485720" imgH="444240" progId="Equation.3">
              <p:embed/>
            </p:oleObj>
          </a:graphicData>
        </a:graphic>
      </p:graphicFrame>
      <p:sp>
        <p:nvSpPr>
          <p:cNvPr id="53265" name="Text Box 1041"/>
          <p:cNvSpPr txBox="1">
            <a:spLocks noChangeArrowheads="1"/>
          </p:cNvSpPr>
          <p:nvPr/>
        </p:nvSpPr>
        <p:spPr bwMode="auto">
          <a:xfrm>
            <a:off x="533400" y="3733800"/>
            <a:ext cx="7048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tx1"/>
                </a:solidFill>
              </a:rPr>
              <a:t>- Equation of motion (Forced Oscillation) &amp; Solution</a:t>
            </a:r>
          </a:p>
        </p:txBody>
      </p:sp>
      <p:sp>
        <p:nvSpPr>
          <p:cNvPr id="53266" name="Line 1042"/>
          <p:cNvSpPr>
            <a:spLocks noChangeShapeType="1"/>
          </p:cNvSpPr>
          <p:nvPr/>
        </p:nvSpPr>
        <p:spPr bwMode="auto">
          <a:xfrm>
            <a:off x="4800600" y="2743200"/>
            <a:ext cx="7620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aphicFrame>
        <p:nvGraphicFramePr>
          <p:cNvPr id="53267" name="Object 1043"/>
          <p:cNvGraphicFramePr>
            <a:graphicFrameLocks noChangeAspect="1"/>
          </p:cNvGraphicFramePr>
          <p:nvPr/>
        </p:nvGraphicFramePr>
        <p:xfrm>
          <a:off x="5638800" y="2514600"/>
          <a:ext cx="1524000" cy="454025"/>
        </p:xfrm>
        <a:graphic>
          <a:graphicData uri="http://schemas.openxmlformats.org/presentationml/2006/ole">
            <p:oleObj spid="_x0000_s53267" name="Equation" r:id="rId5" imgW="685800" imgH="203040" progId="Equation.3">
              <p:embed/>
            </p:oleObj>
          </a:graphicData>
        </a:graphic>
      </p:graphicFrame>
      <p:sp>
        <p:nvSpPr>
          <p:cNvPr id="53268" name="Text Box 1044"/>
          <p:cNvSpPr txBox="1">
            <a:spLocks noChangeArrowheads="1"/>
          </p:cNvSpPr>
          <p:nvPr/>
        </p:nvSpPr>
        <p:spPr bwMode="auto">
          <a:xfrm>
            <a:off x="4937125" y="1946275"/>
            <a:ext cx="19161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tx1"/>
                </a:solidFill>
              </a:rPr>
              <a:t>External force</a:t>
            </a:r>
          </a:p>
        </p:txBody>
      </p:sp>
      <p:graphicFrame>
        <p:nvGraphicFramePr>
          <p:cNvPr id="53269" name="Object 1045"/>
          <p:cNvGraphicFramePr>
            <a:graphicFrameLocks noChangeAspect="1"/>
          </p:cNvGraphicFramePr>
          <p:nvPr/>
        </p:nvGraphicFramePr>
        <p:xfrm>
          <a:off x="1143000" y="5105400"/>
          <a:ext cx="3581400" cy="1590675"/>
        </p:xfrm>
        <a:graphic>
          <a:graphicData uri="http://schemas.openxmlformats.org/presentationml/2006/ole">
            <p:oleObj spid="_x0000_s53269" name="Equation" r:id="rId6" imgW="1600200" imgH="711000" progId="Equation.3">
              <p:embed/>
            </p:oleObj>
          </a:graphicData>
        </a:graphic>
      </p:graphicFrame>
      <p:graphicFrame>
        <p:nvGraphicFramePr>
          <p:cNvPr id="53270" name="Object 1046"/>
          <p:cNvGraphicFramePr>
            <a:graphicFrameLocks noChangeAspect="1"/>
          </p:cNvGraphicFramePr>
          <p:nvPr/>
        </p:nvGraphicFramePr>
        <p:xfrm>
          <a:off x="5827713" y="4581525"/>
          <a:ext cx="3051175" cy="2303463"/>
        </p:xfrm>
        <a:graphic>
          <a:graphicData uri="http://schemas.openxmlformats.org/presentationml/2006/ole">
            <p:oleObj spid="_x0000_s53270" name="Equation" r:id="rId7" imgW="1447560" imgH="1091880" progId="Equation.3">
              <p:embed/>
            </p:oleObj>
          </a:graphicData>
        </a:graphic>
      </p:graphicFrame>
      <p:sp>
        <p:nvSpPr>
          <p:cNvPr id="53271" name="AutoShape 1047"/>
          <p:cNvSpPr>
            <a:spLocks noChangeArrowheads="1"/>
          </p:cNvSpPr>
          <p:nvPr/>
        </p:nvSpPr>
        <p:spPr bwMode="auto">
          <a:xfrm>
            <a:off x="4876800" y="5334000"/>
            <a:ext cx="838200" cy="457200"/>
          </a:xfrm>
          <a:prstGeom prst="rightArrow">
            <a:avLst>
              <a:gd name="adj1" fmla="val 50000"/>
              <a:gd name="adj2" fmla="val 45833"/>
            </a:avLst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53272" name="Object 1048"/>
          <p:cNvGraphicFramePr>
            <a:graphicFrameLocks noChangeAspect="1"/>
          </p:cNvGraphicFramePr>
          <p:nvPr/>
        </p:nvGraphicFramePr>
        <p:xfrm>
          <a:off x="5867400" y="2971800"/>
          <a:ext cx="3048000" cy="447675"/>
        </p:xfrm>
        <a:graphic>
          <a:graphicData uri="http://schemas.openxmlformats.org/presentationml/2006/ole">
            <p:oleObj spid="_x0000_s53272" name="Equation" r:id="rId8" imgW="1384200" imgH="203040" progId="Equation.3">
              <p:embed/>
            </p:oleObj>
          </a:graphicData>
        </a:graphic>
      </p:graphicFrame>
      <p:sp>
        <p:nvSpPr>
          <p:cNvPr id="53273" name="Text Box 1049"/>
          <p:cNvSpPr txBox="1">
            <a:spLocks noChangeArrowheads="1"/>
          </p:cNvSpPr>
          <p:nvPr/>
        </p:nvSpPr>
        <p:spPr bwMode="auto">
          <a:xfrm>
            <a:off x="1981200" y="76200"/>
            <a:ext cx="5410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ko-KR" sz="3600" b="1">
                <a:solidFill>
                  <a:schemeClr val="tx1"/>
                </a:solidFill>
              </a:rPr>
              <a:t>Simple Harmonic Motion</a:t>
            </a:r>
          </a:p>
        </p:txBody>
      </p:sp>
      <p:graphicFrame>
        <p:nvGraphicFramePr>
          <p:cNvPr id="53274" name="Object 1050"/>
          <p:cNvGraphicFramePr>
            <a:graphicFrameLocks noChangeAspect="1"/>
          </p:cNvGraphicFramePr>
          <p:nvPr/>
        </p:nvGraphicFramePr>
        <p:xfrm>
          <a:off x="990600" y="1879600"/>
          <a:ext cx="455613" cy="635000"/>
        </p:xfrm>
        <a:graphic>
          <a:graphicData uri="http://schemas.openxmlformats.org/presentationml/2006/ole">
            <p:oleObj spid="_x0000_s53274" name="Equation" r:id="rId9" imgW="126720" imgH="177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Text Box 2"/>
          <p:cNvSpPr txBox="1">
            <a:spLocks noChangeArrowheads="1"/>
          </p:cNvSpPr>
          <p:nvPr/>
        </p:nvSpPr>
        <p:spPr bwMode="auto">
          <a:xfrm>
            <a:off x="2438400" y="914400"/>
            <a:ext cx="42386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latinLnBrk="0" hangingPunct="0"/>
            <a:r>
              <a:rPr kumimoji="0" lang="en-US" sz="2400" b="1" u="sng">
                <a:solidFill>
                  <a:schemeClr val="tx1"/>
                </a:solidFill>
              </a:rPr>
              <a:t>Forcing Function &amp; Resonance</a:t>
            </a:r>
          </a:p>
        </p:txBody>
      </p:sp>
      <p:sp>
        <p:nvSpPr>
          <p:cNvPr id="98307" name="Text Box 3"/>
          <p:cNvSpPr txBox="1">
            <a:spLocks noChangeArrowheads="1"/>
          </p:cNvSpPr>
          <p:nvPr/>
        </p:nvSpPr>
        <p:spPr bwMode="auto">
          <a:xfrm>
            <a:off x="304800" y="1489075"/>
            <a:ext cx="8626475" cy="11874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latinLnBrk="0" hangingPunct="0"/>
            <a:r>
              <a:rPr kumimoji="0" lang="en-US" sz="2400">
                <a:solidFill>
                  <a:schemeClr val="tx1"/>
                </a:solidFill>
              </a:rPr>
              <a:t>Condition 1- The frequency of the forcing function is much smaller than the system</a:t>
            </a:r>
          </a:p>
          <a:p>
            <a:pPr algn="ctr" eaLnBrk="0" latinLnBrk="0" hangingPunct="0"/>
            <a:r>
              <a:rPr kumimoji="0" lang="en-US" sz="2400">
                <a:solidFill>
                  <a:schemeClr val="accent2"/>
                </a:solidFill>
              </a:rPr>
              <a:t>Displacement, Z = F/k</a:t>
            </a:r>
          </a:p>
        </p:txBody>
      </p:sp>
      <p:sp>
        <p:nvSpPr>
          <p:cNvPr id="98308" name="Text Box 4"/>
          <p:cNvSpPr txBox="1">
            <a:spLocks noChangeArrowheads="1"/>
          </p:cNvSpPr>
          <p:nvPr/>
        </p:nvSpPr>
        <p:spPr bwMode="auto">
          <a:xfrm>
            <a:off x="304800" y="3155950"/>
            <a:ext cx="8626475" cy="11874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latinLnBrk="0" hangingPunct="0"/>
            <a:r>
              <a:rPr kumimoji="0" lang="en-US" sz="2400">
                <a:solidFill>
                  <a:schemeClr val="tx1"/>
                </a:solidFill>
              </a:rPr>
              <a:t>Condition 2- The frequency of the forcing function is much greater than the system</a:t>
            </a:r>
          </a:p>
          <a:p>
            <a:pPr algn="ctr" eaLnBrk="0" latinLnBrk="0" hangingPunct="0"/>
            <a:r>
              <a:rPr kumimoji="0" lang="en-US" sz="2400">
                <a:solidFill>
                  <a:schemeClr val="accent2"/>
                </a:solidFill>
              </a:rPr>
              <a:t>Z = 0</a:t>
            </a:r>
          </a:p>
        </p:txBody>
      </p:sp>
      <p:sp>
        <p:nvSpPr>
          <p:cNvPr id="98309" name="Text Box 5"/>
          <p:cNvSpPr txBox="1">
            <a:spLocks noChangeArrowheads="1"/>
          </p:cNvSpPr>
          <p:nvPr/>
        </p:nvSpPr>
        <p:spPr bwMode="auto">
          <a:xfrm>
            <a:off x="304800" y="4972050"/>
            <a:ext cx="8626475" cy="12001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latinLnBrk="0" hangingPunct="0"/>
            <a:r>
              <a:rPr kumimoji="0" lang="en-US" sz="2400">
                <a:solidFill>
                  <a:schemeClr val="tx1"/>
                </a:solidFill>
              </a:rPr>
              <a:t>Condition 3- The frequency of the forcing function equals the system</a:t>
            </a:r>
          </a:p>
          <a:p>
            <a:pPr algn="ctr" eaLnBrk="0" latinLnBrk="0" hangingPunct="0"/>
            <a:r>
              <a:rPr kumimoji="0" lang="en-US" sz="2400">
                <a:solidFill>
                  <a:schemeClr val="accent2"/>
                </a:solidFill>
              </a:rPr>
              <a:t>Z = infinity</a:t>
            </a:r>
          </a:p>
        </p:txBody>
      </p:sp>
      <p:sp>
        <p:nvSpPr>
          <p:cNvPr id="98310" name="Text Box 6"/>
          <p:cNvSpPr txBox="1">
            <a:spLocks noChangeArrowheads="1"/>
          </p:cNvSpPr>
          <p:nvPr/>
        </p:nvSpPr>
        <p:spPr bwMode="auto">
          <a:xfrm>
            <a:off x="2895600" y="4537075"/>
            <a:ext cx="33718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latinLnBrk="0" hangingPunct="0"/>
            <a:r>
              <a:rPr kumimoji="0" lang="en-US" sz="2400" b="1">
                <a:solidFill>
                  <a:srgbClr val="FF6600"/>
                </a:solidFill>
              </a:rPr>
              <a:t>THIS IS RESONANCE!</a:t>
            </a:r>
          </a:p>
        </p:txBody>
      </p:sp>
      <p:sp>
        <p:nvSpPr>
          <p:cNvPr id="98311" name="Text Box 7"/>
          <p:cNvSpPr txBox="1">
            <a:spLocks noChangeArrowheads="1"/>
          </p:cNvSpPr>
          <p:nvPr/>
        </p:nvSpPr>
        <p:spPr bwMode="auto">
          <a:xfrm>
            <a:off x="1981200" y="76200"/>
            <a:ext cx="5410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ko-KR" sz="3600" b="1">
                <a:solidFill>
                  <a:schemeClr val="tx1"/>
                </a:solidFill>
              </a:rPr>
              <a:t>Simple Harmonic Motion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Text Box 2"/>
          <p:cNvSpPr txBox="1">
            <a:spLocks noChangeArrowheads="1"/>
          </p:cNvSpPr>
          <p:nvPr/>
        </p:nvSpPr>
        <p:spPr bwMode="auto">
          <a:xfrm>
            <a:off x="381000" y="1143000"/>
            <a:ext cx="7140575" cy="457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bg1"/>
                </a:solidFill>
                <a:latin typeface="Arial" pitchFamily="34" charset="0"/>
              </a:rPr>
              <a:t>External Force, Motion, Resonance with damper</a:t>
            </a:r>
            <a:endParaRPr lang="en-US" sz="2400" b="1" i="1">
              <a:solidFill>
                <a:schemeClr val="bg1"/>
              </a:solidFill>
              <a:latin typeface="Arial" pitchFamily="34" charset="0"/>
            </a:endParaRPr>
          </a:p>
        </p:txBody>
      </p:sp>
      <p:graphicFrame>
        <p:nvGraphicFramePr>
          <p:cNvPr id="97283" name="Object 3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97283" name="Equation" r:id="rId3" imgW="114120" imgH="215640" progId="Equation.3">
              <p:embed/>
            </p:oleObj>
          </a:graphicData>
        </a:graphic>
      </p:graphicFrame>
      <p:graphicFrame>
        <p:nvGraphicFramePr>
          <p:cNvPr id="97284" name="Object 4"/>
          <p:cNvGraphicFramePr>
            <a:graphicFrameLocks noChangeAspect="1"/>
          </p:cNvGraphicFramePr>
          <p:nvPr/>
        </p:nvGraphicFramePr>
        <p:xfrm>
          <a:off x="1600200" y="3733800"/>
          <a:ext cx="3910013" cy="906463"/>
        </p:xfrm>
        <a:graphic>
          <a:graphicData uri="http://schemas.openxmlformats.org/presentationml/2006/ole">
            <p:oleObj spid="_x0000_s97284" name="Equation" r:id="rId4" imgW="1917360" imgH="444240" progId="Equation.3">
              <p:embed/>
            </p:oleObj>
          </a:graphicData>
        </a:graphic>
      </p:graphicFrame>
      <p:graphicFrame>
        <p:nvGraphicFramePr>
          <p:cNvPr id="97285" name="Object 5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97285" name="Equation" r:id="rId5" imgW="114120" imgH="215640" progId="Equation.3">
              <p:embed/>
            </p:oleObj>
          </a:graphicData>
        </a:graphic>
      </p:graphicFrame>
      <p:graphicFrame>
        <p:nvGraphicFramePr>
          <p:cNvPr id="97286" name="Object 6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97286" name="Equation" r:id="rId6" imgW="114120" imgH="215640" progId="Equation.3">
              <p:embed/>
            </p:oleObj>
          </a:graphicData>
        </a:graphic>
      </p:graphicFrame>
      <p:sp>
        <p:nvSpPr>
          <p:cNvPr id="97287" name="Text Box 7"/>
          <p:cNvSpPr txBox="1">
            <a:spLocks noChangeArrowheads="1"/>
          </p:cNvSpPr>
          <p:nvPr/>
        </p:nvSpPr>
        <p:spPr bwMode="auto">
          <a:xfrm>
            <a:off x="533400" y="3429000"/>
            <a:ext cx="3613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tx1"/>
                </a:solidFill>
              </a:rPr>
              <a:t>Equation of forced motion</a:t>
            </a:r>
          </a:p>
        </p:txBody>
      </p:sp>
      <p:sp>
        <p:nvSpPr>
          <p:cNvPr id="97288" name="Text Box 8"/>
          <p:cNvSpPr txBox="1">
            <a:spLocks noChangeArrowheads="1"/>
          </p:cNvSpPr>
          <p:nvPr/>
        </p:nvSpPr>
        <p:spPr bwMode="auto">
          <a:xfrm>
            <a:off x="609600" y="4572000"/>
            <a:ext cx="36290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tx1"/>
                </a:solidFill>
              </a:rPr>
              <a:t>Amplitude of force motion</a:t>
            </a:r>
          </a:p>
        </p:txBody>
      </p:sp>
      <p:graphicFrame>
        <p:nvGraphicFramePr>
          <p:cNvPr id="97289" name="Object 9"/>
          <p:cNvGraphicFramePr>
            <a:graphicFrameLocks noChangeAspect="1"/>
          </p:cNvGraphicFramePr>
          <p:nvPr/>
        </p:nvGraphicFramePr>
        <p:xfrm>
          <a:off x="1447800" y="4953000"/>
          <a:ext cx="5105400" cy="1628775"/>
        </p:xfrm>
        <a:graphic>
          <a:graphicData uri="http://schemas.openxmlformats.org/presentationml/2006/ole">
            <p:oleObj spid="_x0000_s97289" name="Equation" r:id="rId7" imgW="2705040" imgH="863280" progId="Equation.3">
              <p:embed/>
            </p:oleObj>
          </a:graphicData>
        </a:graphic>
      </p:graphicFrame>
      <p:sp>
        <p:nvSpPr>
          <p:cNvPr id="97290" name="Line 10"/>
          <p:cNvSpPr>
            <a:spLocks noChangeShapeType="1"/>
          </p:cNvSpPr>
          <p:nvPr/>
        </p:nvSpPr>
        <p:spPr bwMode="auto">
          <a:xfrm>
            <a:off x="609600" y="3200400"/>
            <a:ext cx="55626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7291" name="Line 11"/>
          <p:cNvSpPr>
            <a:spLocks noChangeShapeType="1"/>
          </p:cNvSpPr>
          <p:nvPr/>
        </p:nvSpPr>
        <p:spPr bwMode="auto">
          <a:xfrm flipH="1">
            <a:off x="609600" y="2286000"/>
            <a:ext cx="1588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7292" name="Rectangle 12"/>
          <p:cNvSpPr>
            <a:spLocks noChangeArrowheads="1"/>
          </p:cNvSpPr>
          <p:nvPr/>
        </p:nvSpPr>
        <p:spPr bwMode="auto">
          <a:xfrm>
            <a:off x="3276600" y="2362200"/>
            <a:ext cx="13716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7293" name="Oval 13"/>
          <p:cNvSpPr>
            <a:spLocks noChangeArrowheads="1"/>
          </p:cNvSpPr>
          <p:nvPr/>
        </p:nvSpPr>
        <p:spPr bwMode="auto">
          <a:xfrm>
            <a:off x="3505200" y="30480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7294" name="Oval 14"/>
          <p:cNvSpPr>
            <a:spLocks noChangeArrowheads="1"/>
          </p:cNvSpPr>
          <p:nvPr/>
        </p:nvSpPr>
        <p:spPr bwMode="auto">
          <a:xfrm>
            <a:off x="4267200" y="30480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7295" name="Freeform 15"/>
          <p:cNvSpPr>
            <a:spLocks/>
          </p:cNvSpPr>
          <p:nvPr/>
        </p:nvSpPr>
        <p:spPr bwMode="auto">
          <a:xfrm>
            <a:off x="609600" y="2362200"/>
            <a:ext cx="2286000" cy="800100"/>
          </a:xfrm>
          <a:custGeom>
            <a:avLst/>
            <a:gdLst/>
            <a:ahLst/>
            <a:cxnLst>
              <a:cxn ang="0">
                <a:pos x="0" y="232"/>
              </a:cxn>
              <a:cxn ang="0">
                <a:pos x="240" y="232"/>
              </a:cxn>
              <a:cxn ang="0">
                <a:pos x="384" y="40"/>
              </a:cxn>
              <a:cxn ang="0">
                <a:pos x="528" y="472"/>
              </a:cxn>
              <a:cxn ang="0">
                <a:pos x="672" y="40"/>
              </a:cxn>
              <a:cxn ang="0">
                <a:pos x="816" y="472"/>
              </a:cxn>
              <a:cxn ang="0">
                <a:pos x="960" y="40"/>
              </a:cxn>
              <a:cxn ang="0">
                <a:pos x="1104" y="472"/>
              </a:cxn>
              <a:cxn ang="0">
                <a:pos x="1200" y="232"/>
              </a:cxn>
              <a:cxn ang="0">
                <a:pos x="1392" y="232"/>
              </a:cxn>
            </a:cxnLst>
            <a:rect l="0" t="0" r="r" b="b"/>
            <a:pathLst>
              <a:path w="1392" h="504">
                <a:moveTo>
                  <a:pt x="0" y="232"/>
                </a:moveTo>
                <a:cubicBezTo>
                  <a:pt x="88" y="248"/>
                  <a:pt x="176" y="264"/>
                  <a:pt x="240" y="232"/>
                </a:cubicBezTo>
                <a:cubicBezTo>
                  <a:pt x="304" y="200"/>
                  <a:pt x="336" y="0"/>
                  <a:pt x="384" y="40"/>
                </a:cubicBezTo>
                <a:cubicBezTo>
                  <a:pt x="432" y="80"/>
                  <a:pt x="480" y="472"/>
                  <a:pt x="528" y="472"/>
                </a:cubicBezTo>
                <a:cubicBezTo>
                  <a:pt x="576" y="472"/>
                  <a:pt x="624" y="40"/>
                  <a:pt x="672" y="40"/>
                </a:cubicBezTo>
                <a:cubicBezTo>
                  <a:pt x="720" y="40"/>
                  <a:pt x="768" y="472"/>
                  <a:pt x="816" y="472"/>
                </a:cubicBezTo>
                <a:cubicBezTo>
                  <a:pt x="864" y="472"/>
                  <a:pt x="912" y="40"/>
                  <a:pt x="960" y="40"/>
                </a:cubicBezTo>
                <a:cubicBezTo>
                  <a:pt x="1008" y="40"/>
                  <a:pt x="1064" y="440"/>
                  <a:pt x="1104" y="472"/>
                </a:cubicBezTo>
                <a:cubicBezTo>
                  <a:pt x="1144" y="504"/>
                  <a:pt x="1152" y="272"/>
                  <a:pt x="1200" y="232"/>
                </a:cubicBezTo>
                <a:cubicBezTo>
                  <a:pt x="1248" y="192"/>
                  <a:pt x="1320" y="212"/>
                  <a:pt x="1392" y="232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7296" name="Line 16"/>
          <p:cNvSpPr>
            <a:spLocks noChangeShapeType="1"/>
          </p:cNvSpPr>
          <p:nvPr/>
        </p:nvSpPr>
        <p:spPr bwMode="auto">
          <a:xfrm>
            <a:off x="2895600" y="2743200"/>
            <a:ext cx="304800" cy="15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7297" name="Freeform 17"/>
          <p:cNvSpPr>
            <a:spLocks/>
          </p:cNvSpPr>
          <p:nvPr/>
        </p:nvSpPr>
        <p:spPr bwMode="auto">
          <a:xfrm>
            <a:off x="5257800" y="2438400"/>
            <a:ext cx="381000" cy="5334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40" y="0"/>
              </a:cxn>
              <a:cxn ang="0">
                <a:pos x="240" y="384"/>
              </a:cxn>
              <a:cxn ang="0">
                <a:pos x="0" y="384"/>
              </a:cxn>
            </a:cxnLst>
            <a:rect l="0" t="0" r="r" b="b"/>
            <a:pathLst>
              <a:path w="240" h="384">
                <a:moveTo>
                  <a:pt x="0" y="0"/>
                </a:moveTo>
                <a:lnTo>
                  <a:pt x="240" y="0"/>
                </a:lnTo>
                <a:lnTo>
                  <a:pt x="240" y="384"/>
                </a:lnTo>
                <a:lnTo>
                  <a:pt x="0" y="384"/>
                </a:ln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7298" name="Line 18"/>
          <p:cNvSpPr>
            <a:spLocks noChangeShapeType="1"/>
          </p:cNvSpPr>
          <p:nvPr/>
        </p:nvSpPr>
        <p:spPr bwMode="auto">
          <a:xfrm>
            <a:off x="5410200" y="2514600"/>
            <a:ext cx="1588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7299" name="Line 19"/>
          <p:cNvSpPr>
            <a:spLocks noChangeShapeType="1"/>
          </p:cNvSpPr>
          <p:nvPr/>
        </p:nvSpPr>
        <p:spPr bwMode="auto">
          <a:xfrm>
            <a:off x="4648200" y="2667000"/>
            <a:ext cx="685800" cy="15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7300" name="Line 20"/>
          <p:cNvSpPr>
            <a:spLocks noChangeShapeType="1"/>
          </p:cNvSpPr>
          <p:nvPr/>
        </p:nvSpPr>
        <p:spPr bwMode="auto">
          <a:xfrm>
            <a:off x="5638800" y="2667000"/>
            <a:ext cx="533400" cy="15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7301" name="Line 21"/>
          <p:cNvSpPr>
            <a:spLocks noChangeShapeType="1"/>
          </p:cNvSpPr>
          <p:nvPr/>
        </p:nvSpPr>
        <p:spPr bwMode="auto">
          <a:xfrm>
            <a:off x="6172200" y="2209800"/>
            <a:ext cx="1588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aphicFrame>
        <p:nvGraphicFramePr>
          <p:cNvPr id="97302" name="Object 22"/>
          <p:cNvGraphicFramePr>
            <a:graphicFrameLocks noChangeAspect="1"/>
          </p:cNvGraphicFramePr>
          <p:nvPr/>
        </p:nvGraphicFramePr>
        <p:xfrm>
          <a:off x="3810000" y="2514600"/>
          <a:ext cx="381000" cy="349250"/>
        </p:xfrm>
        <a:graphic>
          <a:graphicData uri="http://schemas.openxmlformats.org/presentationml/2006/ole">
            <p:oleObj spid="_x0000_s97302" name="Equation" r:id="rId8" imgW="152280" imgH="139680" progId="Equation.3">
              <p:embed/>
            </p:oleObj>
          </a:graphicData>
        </a:graphic>
      </p:graphicFrame>
      <p:graphicFrame>
        <p:nvGraphicFramePr>
          <p:cNvPr id="97303" name="Object 23"/>
          <p:cNvGraphicFramePr>
            <a:graphicFrameLocks noChangeAspect="1"/>
          </p:cNvGraphicFramePr>
          <p:nvPr/>
        </p:nvGraphicFramePr>
        <p:xfrm>
          <a:off x="5619750" y="2286000"/>
          <a:ext cx="311150" cy="436563"/>
        </p:xfrm>
        <a:graphic>
          <a:graphicData uri="http://schemas.openxmlformats.org/presentationml/2006/ole">
            <p:oleObj spid="_x0000_s97303" name="Equation" r:id="rId9" imgW="126720" imgH="177480" progId="Equation.3">
              <p:embed/>
            </p:oleObj>
          </a:graphicData>
        </a:graphic>
      </p:graphicFrame>
      <p:sp>
        <p:nvSpPr>
          <p:cNvPr id="97304" name="Text Box 24"/>
          <p:cNvSpPr txBox="1">
            <a:spLocks noChangeArrowheads="1"/>
          </p:cNvSpPr>
          <p:nvPr/>
        </p:nvSpPr>
        <p:spPr bwMode="auto">
          <a:xfrm>
            <a:off x="6934200" y="2286000"/>
            <a:ext cx="19589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chemeClr val="tx1"/>
                </a:solidFill>
              </a:rPr>
              <a:t>b : damping </a:t>
            </a:r>
          </a:p>
          <a:p>
            <a:r>
              <a:rPr lang="en-US" sz="2400" b="1" i="1">
                <a:solidFill>
                  <a:schemeClr val="tx1"/>
                </a:solidFill>
              </a:rPr>
              <a:t>      coefficient</a:t>
            </a:r>
          </a:p>
        </p:txBody>
      </p:sp>
      <p:sp>
        <p:nvSpPr>
          <p:cNvPr id="97305" name="Line 25"/>
          <p:cNvSpPr>
            <a:spLocks noChangeShapeType="1"/>
          </p:cNvSpPr>
          <p:nvPr/>
        </p:nvSpPr>
        <p:spPr bwMode="auto">
          <a:xfrm>
            <a:off x="3352800" y="2133600"/>
            <a:ext cx="11430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aphicFrame>
        <p:nvGraphicFramePr>
          <p:cNvPr id="97306" name="Object 26"/>
          <p:cNvGraphicFramePr>
            <a:graphicFrameLocks noChangeAspect="1"/>
          </p:cNvGraphicFramePr>
          <p:nvPr/>
        </p:nvGraphicFramePr>
        <p:xfrm>
          <a:off x="3276600" y="1676400"/>
          <a:ext cx="1524000" cy="454025"/>
        </p:xfrm>
        <a:graphic>
          <a:graphicData uri="http://schemas.openxmlformats.org/presentationml/2006/ole">
            <p:oleObj spid="_x0000_s97306" name="Equation" r:id="rId10" imgW="685800" imgH="203040" progId="Equation.3">
              <p:embed/>
            </p:oleObj>
          </a:graphicData>
        </a:graphic>
      </p:graphicFrame>
      <p:sp>
        <p:nvSpPr>
          <p:cNvPr id="97307" name="Line 27"/>
          <p:cNvSpPr>
            <a:spLocks noChangeShapeType="1"/>
          </p:cNvSpPr>
          <p:nvPr/>
        </p:nvSpPr>
        <p:spPr bwMode="auto">
          <a:xfrm>
            <a:off x="3962400" y="2133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7308" name="Text Box 28"/>
          <p:cNvSpPr txBox="1">
            <a:spLocks noChangeArrowheads="1"/>
          </p:cNvSpPr>
          <p:nvPr/>
        </p:nvSpPr>
        <p:spPr bwMode="auto">
          <a:xfrm>
            <a:off x="1981200" y="76200"/>
            <a:ext cx="5410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ko-KR" sz="3600" b="1">
                <a:solidFill>
                  <a:schemeClr val="tx1"/>
                </a:solidFill>
              </a:rPr>
              <a:t>Simple Harmonic Motion</a:t>
            </a:r>
          </a:p>
        </p:txBody>
      </p:sp>
      <p:graphicFrame>
        <p:nvGraphicFramePr>
          <p:cNvPr id="97309" name="Object 29"/>
          <p:cNvGraphicFramePr>
            <a:graphicFrameLocks noChangeAspect="1"/>
          </p:cNvGraphicFramePr>
          <p:nvPr/>
        </p:nvGraphicFramePr>
        <p:xfrm>
          <a:off x="1296988" y="1727200"/>
          <a:ext cx="455612" cy="635000"/>
        </p:xfrm>
        <a:graphic>
          <a:graphicData uri="http://schemas.openxmlformats.org/presentationml/2006/ole">
            <p:oleObj spid="_x0000_s97309" name="Equation" r:id="rId11" imgW="126720" imgH="177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609600" y="1143000"/>
            <a:ext cx="7140575" cy="457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bg1"/>
                </a:solidFill>
                <a:latin typeface="Arial" pitchFamily="34" charset="0"/>
              </a:rPr>
              <a:t>External Force, Motion, Resonance with damper</a:t>
            </a:r>
            <a:endParaRPr lang="en-US" sz="2400" b="1" i="1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4581" name="Line 5"/>
          <p:cNvSpPr>
            <a:spLocks noChangeShapeType="1"/>
          </p:cNvSpPr>
          <p:nvPr/>
        </p:nvSpPr>
        <p:spPr bwMode="auto">
          <a:xfrm>
            <a:off x="1600200" y="2133600"/>
            <a:ext cx="0" cy="388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582" name="Line 6"/>
          <p:cNvSpPr>
            <a:spLocks noChangeShapeType="1"/>
          </p:cNvSpPr>
          <p:nvPr/>
        </p:nvSpPr>
        <p:spPr bwMode="auto">
          <a:xfrm>
            <a:off x="1600200" y="6019800"/>
            <a:ext cx="5562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583" name="Line 7"/>
          <p:cNvSpPr>
            <a:spLocks noChangeShapeType="1"/>
          </p:cNvSpPr>
          <p:nvPr/>
        </p:nvSpPr>
        <p:spPr bwMode="auto">
          <a:xfrm>
            <a:off x="3124200" y="2286000"/>
            <a:ext cx="0" cy="37338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584" name="Freeform 8"/>
          <p:cNvSpPr>
            <a:spLocks/>
          </p:cNvSpPr>
          <p:nvPr/>
        </p:nvSpPr>
        <p:spPr bwMode="auto">
          <a:xfrm>
            <a:off x="1600200" y="2209800"/>
            <a:ext cx="1371600" cy="1828800"/>
          </a:xfrm>
          <a:custGeom>
            <a:avLst/>
            <a:gdLst/>
            <a:ahLst/>
            <a:cxnLst>
              <a:cxn ang="0">
                <a:pos x="0" y="1152"/>
              </a:cxn>
              <a:cxn ang="0">
                <a:pos x="384" y="1008"/>
              </a:cxn>
              <a:cxn ang="0">
                <a:pos x="720" y="528"/>
              </a:cxn>
              <a:cxn ang="0">
                <a:pos x="864" y="0"/>
              </a:cxn>
            </a:cxnLst>
            <a:rect l="0" t="0" r="r" b="b"/>
            <a:pathLst>
              <a:path w="864" h="1152">
                <a:moveTo>
                  <a:pt x="0" y="1152"/>
                </a:moveTo>
                <a:cubicBezTo>
                  <a:pt x="132" y="1132"/>
                  <a:pt x="264" y="1112"/>
                  <a:pt x="384" y="1008"/>
                </a:cubicBezTo>
                <a:cubicBezTo>
                  <a:pt x="504" y="904"/>
                  <a:pt x="640" y="696"/>
                  <a:pt x="720" y="528"/>
                </a:cubicBezTo>
                <a:cubicBezTo>
                  <a:pt x="800" y="360"/>
                  <a:pt x="840" y="88"/>
                  <a:pt x="864" y="0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585" name="Freeform 9"/>
          <p:cNvSpPr>
            <a:spLocks/>
          </p:cNvSpPr>
          <p:nvPr/>
        </p:nvSpPr>
        <p:spPr bwMode="auto">
          <a:xfrm>
            <a:off x="3352800" y="2209800"/>
            <a:ext cx="3048000" cy="25146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8" y="384"/>
              </a:cxn>
              <a:cxn ang="0">
                <a:pos x="144" y="864"/>
              </a:cxn>
              <a:cxn ang="0">
                <a:pos x="480" y="1104"/>
              </a:cxn>
              <a:cxn ang="0">
                <a:pos x="1344" y="1440"/>
              </a:cxn>
              <a:cxn ang="0">
                <a:pos x="1920" y="1584"/>
              </a:cxn>
            </a:cxnLst>
            <a:rect l="0" t="0" r="r" b="b"/>
            <a:pathLst>
              <a:path w="1920" h="1584">
                <a:moveTo>
                  <a:pt x="0" y="0"/>
                </a:moveTo>
                <a:cubicBezTo>
                  <a:pt x="12" y="120"/>
                  <a:pt x="24" y="240"/>
                  <a:pt x="48" y="384"/>
                </a:cubicBezTo>
                <a:cubicBezTo>
                  <a:pt x="72" y="528"/>
                  <a:pt x="72" y="744"/>
                  <a:pt x="144" y="864"/>
                </a:cubicBezTo>
                <a:cubicBezTo>
                  <a:pt x="216" y="984"/>
                  <a:pt x="280" y="1008"/>
                  <a:pt x="480" y="1104"/>
                </a:cubicBezTo>
                <a:cubicBezTo>
                  <a:pt x="680" y="1200"/>
                  <a:pt x="1104" y="1360"/>
                  <a:pt x="1344" y="1440"/>
                </a:cubicBezTo>
                <a:cubicBezTo>
                  <a:pt x="1584" y="1520"/>
                  <a:pt x="1752" y="1552"/>
                  <a:pt x="1920" y="1584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586" name="Freeform 10"/>
          <p:cNvSpPr>
            <a:spLocks/>
          </p:cNvSpPr>
          <p:nvPr/>
        </p:nvSpPr>
        <p:spPr bwMode="auto">
          <a:xfrm>
            <a:off x="1600200" y="3378200"/>
            <a:ext cx="4800600" cy="1803400"/>
          </a:xfrm>
          <a:custGeom>
            <a:avLst/>
            <a:gdLst/>
            <a:ahLst/>
            <a:cxnLst>
              <a:cxn ang="0">
                <a:pos x="0" y="416"/>
              </a:cxn>
              <a:cxn ang="0">
                <a:pos x="384" y="224"/>
              </a:cxn>
              <a:cxn ang="0">
                <a:pos x="816" y="32"/>
              </a:cxn>
              <a:cxn ang="0">
                <a:pos x="960" y="32"/>
              </a:cxn>
              <a:cxn ang="0">
                <a:pos x="1056" y="80"/>
              </a:cxn>
              <a:cxn ang="0">
                <a:pos x="1296" y="320"/>
              </a:cxn>
              <a:cxn ang="0">
                <a:pos x="1872" y="752"/>
              </a:cxn>
              <a:cxn ang="0">
                <a:pos x="2496" y="992"/>
              </a:cxn>
              <a:cxn ang="0">
                <a:pos x="3024" y="1136"/>
              </a:cxn>
            </a:cxnLst>
            <a:rect l="0" t="0" r="r" b="b"/>
            <a:pathLst>
              <a:path w="3024" h="1136">
                <a:moveTo>
                  <a:pt x="0" y="416"/>
                </a:moveTo>
                <a:cubicBezTo>
                  <a:pt x="124" y="352"/>
                  <a:pt x="248" y="288"/>
                  <a:pt x="384" y="224"/>
                </a:cubicBezTo>
                <a:cubicBezTo>
                  <a:pt x="520" y="160"/>
                  <a:pt x="720" y="64"/>
                  <a:pt x="816" y="32"/>
                </a:cubicBezTo>
                <a:cubicBezTo>
                  <a:pt x="912" y="0"/>
                  <a:pt x="920" y="24"/>
                  <a:pt x="960" y="32"/>
                </a:cubicBezTo>
                <a:cubicBezTo>
                  <a:pt x="1000" y="40"/>
                  <a:pt x="1000" y="32"/>
                  <a:pt x="1056" y="80"/>
                </a:cubicBezTo>
                <a:cubicBezTo>
                  <a:pt x="1112" y="128"/>
                  <a:pt x="1160" y="208"/>
                  <a:pt x="1296" y="320"/>
                </a:cubicBezTo>
                <a:cubicBezTo>
                  <a:pt x="1432" y="432"/>
                  <a:pt x="1672" y="640"/>
                  <a:pt x="1872" y="752"/>
                </a:cubicBezTo>
                <a:cubicBezTo>
                  <a:pt x="2072" y="864"/>
                  <a:pt x="2304" y="928"/>
                  <a:pt x="2496" y="992"/>
                </a:cubicBezTo>
                <a:cubicBezTo>
                  <a:pt x="2688" y="1056"/>
                  <a:pt x="2856" y="1096"/>
                  <a:pt x="3024" y="1136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587" name="Freeform 11"/>
          <p:cNvSpPr>
            <a:spLocks/>
          </p:cNvSpPr>
          <p:nvPr/>
        </p:nvSpPr>
        <p:spPr bwMode="auto">
          <a:xfrm>
            <a:off x="1600200" y="3035300"/>
            <a:ext cx="4648200" cy="2679700"/>
          </a:xfrm>
          <a:custGeom>
            <a:avLst/>
            <a:gdLst/>
            <a:ahLst/>
            <a:cxnLst>
              <a:cxn ang="0">
                <a:pos x="0" y="632"/>
              </a:cxn>
              <a:cxn ang="0">
                <a:pos x="336" y="536"/>
              </a:cxn>
              <a:cxn ang="0">
                <a:pos x="816" y="104"/>
              </a:cxn>
              <a:cxn ang="0">
                <a:pos x="960" y="8"/>
              </a:cxn>
              <a:cxn ang="0">
                <a:pos x="1056" y="152"/>
              </a:cxn>
              <a:cxn ang="0">
                <a:pos x="1248" y="824"/>
              </a:cxn>
              <a:cxn ang="0">
                <a:pos x="2016" y="1352"/>
              </a:cxn>
              <a:cxn ang="0">
                <a:pos x="2976" y="1688"/>
              </a:cxn>
            </a:cxnLst>
            <a:rect l="0" t="0" r="r" b="b"/>
            <a:pathLst>
              <a:path w="2976" h="1688">
                <a:moveTo>
                  <a:pt x="0" y="632"/>
                </a:moveTo>
                <a:cubicBezTo>
                  <a:pt x="100" y="628"/>
                  <a:pt x="200" y="624"/>
                  <a:pt x="336" y="536"/>
                </a:cubicBezTo>
                <a:cubicBezTo>
                  <a:pt x="472" y="448"/>
                  <a:pt x="712" y="192"/>
                  <a:pt x="816" y="104"/>
                </a:cubicBezTo>
                <a:cubicBezTo>
                  <a:pt x="920" y="16"/>
                  <a:pt x="920" y="0"/>
                  <a:pt x="960" y="8"/>
                </a:cubicBezTo>
                <a:cubicBezTo>
                  <a:pt x="1000" y="16"/>
                  <a:pt x="1008" y="16"/>
                  <a:pt x="1056" y="152"/>
                </a:cubicBezTo>
                <a:cubicBezTo>
                  <a:pt x="1104" y="288"/>
                  <a:pt x="1088" y="624"/>
                  <a:pt x="1248" y="824"/>
                </a:cubicBezTo>
                <a:cubicBezTo>
                  <a:pt x="1408" y="1024"/>
                  <a:pt x="1728" y="1208"/>
                  <a:pt x="2016" y="1352"/>
                </a:cubicBezTo>
                <a:cubicBezTo>
                  <a:pt x="2304" y="1496"/>
                  <a:pt x="2640" y="1592"/>
                  <a:pt x="2976" y="1688"/>
                </a:cubicBezTo>
              </a:path>
            </a:pathLst>
          </a:custGeom>
          <a:noFill/>
          <a:ln w="57150" cap="flat" cmpd="sng">
            <a:solidFill>
              <a:schemeClr val="tx1"/>
            </a:solidFill>
            <a:prstDash val="lgDash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588" name="Text Box 12"/>
          <p:cNvSpPr txBox="1">
            <a:spLocks noChangeArrowheads="1"/>
          </p:cNvSpPr>
          <p:nvPr/>
        </p:nvSpPr>
        <p:spPr bwMode="auto">
          <a:xfrm>
            <a:off x="3352800" y="6096000"/>
            <a:ext cx="15716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tx1"/>
                </a:solidFill>
              </a:rPr>
              <a:t>Frequency</a:t>
            </a:r>
          </a:p>
        </p:txBody>
      </p:sp>
      <p:sp>
        <p:nvSpPr>
          <p:cNvPr id="24589" name="Text Box 13"/>
          <p:cNvSpPr txBox="1">
            <a:spLocks noChangeArrowheads="1"/>
          </p:cNvSpPr>
          <p:nvPr/>
        </p:nvSpPr>
        <p:spPr bwMode="auto">
          <a:xfrm rot="-5441711">
            <a:off x="-79375" y="3965575"/>
            <a:ext cx="2597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tx1"/>
                </a:solidFill>
              </a:rPr>
              <a:t>Motion Amplitude</a:t>
            </a:r>
          </a:p>
        </p:txBody>
      </p:sp>
      <p:graphicFrame>
        <p:nvGraphicFramePr>
          <p:cNvPr id="24590" name="Object 14"/>
          <p:cNvGraphicFramePr>
            <a:graphicFrameLocks noChangeAspect="1"/>
          </p:cNvGraphicFramePr>
          <p:nvPr/>
        </p:nvGraphicFramePr>
        <p:xfrm>
          <a:off x="1828800" y="4953000"/>
          <a:ext cx="539750" cy="571500"/>
        </p:xfrm>
        <a:graphic>
          <a:graphicData uri="http://schemas.openxmlformats.org/presentationml/2006/ole">
            <p:oleObj spid="_x0000_s24590" name="Equation" r:id="rId3" imgW="215640" imgH="228600" progId="Equation.3">
              <p:embed/>
            </p:oleObj>
          </a:graphicData>
        </a:graphic>
      </p:graphicFrame>
      <p:sp>
        <p:nvSpPr>
          <p:cNvPr id="24591" name="Line 15"/>
          <p:cNvSpPr>
            <a:spLocks noChangeShapeType="1"/>
          </p:cNvSpPr>
          <p:nvPr/>
        </p:nvSpPr>
        <p:spPr bwMode="auto">
          <a:xfrm>
            <a:off x="2362200" y="5410200"/>
            <a:ext cx="685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592" name="Text Box 16"/>
          <p:cNvSpPr txBox="1">
            <a:spLocks noChangeArrowheads="1"/>
          </p:cNvSpPr>
          <p:nvPr/>
        </p:nvSpPr>
        <p:spPr bwMode="auto">
          <a:xfrm>
            <a:off x="3352800" y="2667000"/>
            <a:ext cx="4114800" cy="457200"/>
          </a:xfrm>
          <a:prstGeom prst="rect">
            <a:avLst/>
          </a:prstGeom>
          <a:solidFill>
            <a:srgbClr val="FF0066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b="1">
                <a:solidFill>
                  <a:schemeClr val="tx1"/>
                </a:solidFill>
              </a:rPr>
              <a:t>Very low damped :Resonance</a:t>
            </a:r>
          </a:p>
        </p:txBody>
      </p:sp>
      <p:sp>
        <p:nvSpPr>
          <p:cNvPr id="24593" name="Rectangle 17"/>
          <p:cNvSpPr>
            <a:spLocks noChangeArrowheads="1"/>
          </p:cNvSpPr>
          <p:nvPr/>
        </p:nvSpPr>
        <p:spPr bwMode="auto">
          <a:xfrm>
            <a:off x="6400800" y="5486400"/>
            <a:ext cx="2286000" cy="45720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tx1"/>
                </a:solidFill>
              </a:rPr>
              <a:t>Lightly damped</a:t>
            </a:r>
          </a:p>
        </p:txBody>
      </p:sp>
      <p:sp>
        <p:nvSpPr>
          <p:cNvPr id="24594" name="Rectangle 18"/>
          <p:cNvSpPr>
            <a:spLocks noChangeArrowheads="1"/>
          </p:cNvSpPr>
          <p:nvPr/>
        </p:nvSpPr>
        <p:spPr bwMode="auto">
          <a:xfrm>
            <a:off x="6477000" y="4953000"/>
            <a:ext cx="2308225" cy="457200"/>
          </a:xfrm>
          <a:prstGeom prst="rect">
            <a:avLst/>
          </a:prstGeom>
          <a:solidFill>
            <a:srgbClr val="FF66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tx1"/>
                </a:solidFill>
              </a:rPr>
              <a:t>Heavily damped</a:t>
            </a:r>
          </a:p>
        </p:txBody>
      </p:sp>
      <p:sp>
        <p:nvSpPr>
          <p:cNvPr id="24595" name="Text Box 19"/>
          <p:cNvSpPr txBox="1">
            <a:spLocks noChangeArrowheads="1"/>
          </p:cNvSpPr>
          <p:nvPr/>
        </p:nvSpPr>
        <p:spPr bwMode="auto">
          <a:xfrm>
            <a:off x="1981200" y="76200"/>
            <a:ext cx="5410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ko-KR" sz="3600" b="1">
                <a:solidFill>
                  <a:schemeClr val="tx1"/>
                </a:solidFill>
              </a:rPr>
              <a:t>Simple Harmonic Motion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Freeform 2"/>
          <p:cNvSpPr>
            <a:spLocks/>
          </p:cNvSpPr>
          <p:nvPr/>
        </p:nvSpPr>
        <p:spPr bwMode="auto">
          <a:xfrm>
            <a:off x="1752600" y="4572000"/>
            <a:ext cx="4267200" cy="469900"/>
          </a:xfrm>
          <a:custGeom>
            <a:avLst/>
            <a:gdLst/>
            <a:ahLst/>
            <a:cxnLst>
              <a:cxn ang="0">
                <a:pos x="0" y="240"/>
              </a:cxn>
              <a:cxn ang="0">
                <a:pos x="432" y="96"/>
              </a:cxn>
              <a:cxn ang="0">
                <a:pos x="1008" y="288"/>
              </a:cxn>
              <a:cxn ang="0">
                <a:pos x="1584" y="48"/>
              </a:cxn>
              <a:cxn ang="0">
                <a:pos x="2208" y="288"/>
              </a:cxn>
              <a:cxn ang="0">
                <a:pos x="2688" y="0"/>
              </a:cxn>
            </a:cxnLst>
            <a:rect l="0" t="0" r="r" b="b"/>
            <a:pathLst>
              <a:path w="2688" h="296">
                <a:moveTo>
                  <a:pt x="0" y="240"/>
                </a:moveTo>
                <a:cubicBezTo>
                  <a:pt x="132" y="164"/>
                  <a:pt x="264" y="88"/>
                  <a:pt x="432" y="96"/>
                </a:cubicBezTo>
                <a:cubicBezTo>
                  <a:pt x="600" y="104"/>
                  <a:pt x="816" y="296"/>
                  <a:pt x="1008" y="288"/>
                </a:cubicBezTo>
                <a:cubicBezTo>
                  <a:pt x="1200" y="280"/>
                  <a:pt x="1384" y="48"/>
                  <a:pt x="1584" y="48"/>
                </a:cubicBezTo>
                <a:cubicBezTo>
                  <a:pt x="1784" y="48"/>
                  <a:pt x="2024" y="296"/>
                  <a:pt x="2208" y="288"/>
                </a:cubicBezTo>
                <a:cubicBezTo>
                  <a:pt x="2392" y="280"/>
                  <a:pt x="2540" y="140"/>
                  <a:pt x="2688" y="0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381000" y="990600"/>
            <a:ext cx="3803650" cy="457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bg1"/>
                </a:solidFill>
                <a:latin typeface="Arial" pitchFamily="34" charset="0"/>
              </a:rPr>
              <a:t>Ship Response Modeling</a:t>
            </a:r>
            <a:endParaRPr lang="en-US" sz="2400" b="1" i="1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2743200" y="76200"/>
            <a:ext cx="3810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ko-KR" sz="3600" b="1">
                <a:solidFill>
                  <a:schemeClr val="tx1"/>
                </a:solidFill>
              </a:rPr>
              <a:t>8.4 Ship Response</a:t>
            </a:r>
          </a:p>
        </p:txBody>
      </p:sp>
      <p:sp>
        <p:nvSpPr>
          <p:cNvPr id="27654" name="Line 6"/>
          <p:cNvSpPr>
            <a:spLocks noChangeShapeType="1"/>
          </p:cNvSpPr>
          <p:nvPr/>
        </p:nvSpPr>
        <p:spPr bwMode="auto">
          <a:xfrm>
            <a:off x="914400" y="3276600"/>
            <a:ext cx="55626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655" name="Line 7"/>
          <p:cNvSpPr>
            <a:spLocks noChangeShapeType="1"/>
          </p:cNvSpPr>
          <p:nvPr/>
        </p:nvSpPr>
        <p:spPr bwMode="auto">
          <a:xfrm flipH="1">
            <a:off x="914400" y="2362200"/>
            <a:ext cx="1588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656" name="Rectangle 8"/>
          <p:cNvSpPr>
            <a:spLocks noChangeArrowheads="1"/>
          </p:cNvSpPr>
          <p:nvPr/>
        </p:nvSpPr>
        <p:spPr bwMode="auto">
          <a:xfrm>
            <a:off x="3581400" y="2438400"/>
            <a:ext cx="13716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57" name="Oval 9"/>
          <p:cNvSpPr>
            <a:spLocks noChangeArrowheads="1"/>
          </p:cNvSpPr>
          <p:nvPr/>
        </p:nvSpPr>
        <p:spPr bwMode="auto">
          <a:xfrm>
            <a:off x="3810000" y="31242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58" name="Oval 10"/>
          <p:cNvSpPr>
            <a:spLocks noChangeArrowheads="1"/>
          </p:cNvSpPr>
          <p:nvPr/>
        </p:nvSpPr>
        <p:spPr bwMode="auto">
          <a:xfrm>
            <a:off x="4572000" y="31242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59" name="Freeform 11"/>
          <p:cNvSpPr>
            <a:spLocks/>
          </p:cNvSpPr>
          <p:nvPr/>
        </p:nvSpPr>
        <p:spPr bwMode="auto">
          <a:xfrm>
            <a:off x="914400" y="2438400"/>
            <a:ext cx="2286000" cy="800100"/>
          </a:xfrm>
          <a:custGeom>
            <a:avLst/>
            <a:gdLst/>
            <a:ahLst/>
            <a:cxnLst>
              <a:cxn ang="0">
                <a:pos x="0" y="232"/>
              </a:cxn>
              <a:cxn ang="0">
                <a:pos x="240" y="232"/>
              </a:cxn>
              <a:cxn ang="0">
                <a:pos x="384" y="40"/>
              </a:cxn>
              <a:cxn ang="0">
                <a:pos x="528" y="472"/>
              </a:cxn>
              <a:cxn ang="0">
                <a:pos x="672" y="40"/>
              </a:cxn>
              <a:cxn ang="0">
                <a:pos x="816" y="472"/>
              </a:cxn>
              <a:cxn ang="0">
                <a:pos x="960" y="40"/>
              </a:cxn>
              <a:cxn ang="0">
                <a:pos x="1104" y="472"/>
              </a:cxn>
              <a:cxn ang="0">
                <a:pos x="1200" y="232"/>
              </a:cxn>
              <a:cxn ang="0">
                <a:pos x="1392" y="232"/>
              </a:cxn>
            </a:cxnLst>
            <a:rect l="0" t="0" r="r" b="b"/>
            <a:pathLst>
              <a:path w="1392" h="504">
                <a:moveTo>
                  <a:pt x="0" y="232"/>
                </a:moveTo>
                <a:cubicBezTo>
                  <a:pt x="88" y="248"/>
                  <a:pt x="176" y="264"/>
                  <a:pt x="240" y="232"/>
                </a:cubicBezTo>
                <a:cubicBezTo>
                  <a:pt x="304" y="200"/>
                  <a:pt x="336" y="0"/>
                  <a:pt x="384" y="40"/>
                </a:cubicBezTo>
                <a:cubicBezTo>
                  <a:pt x="432" y="80"/>
                  <a:pt x="480" y="472"/>
                  <a:pt x="528" y="472"/>
                </a:cubicBezTo>
                <a:cubicBezTo>
                  <a:pt x="576" y="472"/>
                  <a:pt x="624" y="40"/>
                  <a:pt x="672" y="40"/>
                </a:cubicBezTo>
                <a:cubicBezTo>
                  <a:pt x="720" y="40"/>
                  <a:pt x="768" y="472"/>
                  <a:pt x="816" y="472"/>
                </a:cubicBezTo>
                <a:cubicBezTo>
                  <a:pt x="864" y="472"/>
                  <a:pt x="912" y="40"/>
                  <a:pt x="960" y="40"/>
                </a:cubicBezTo>
                <a:cubicBezTo>
                  <a:pt x="1008" y="40"/>
                  <a:pt x="1064" y="440"/>
                  <a:pt x="1104" y="472"/>
                </a:cubicBezTo>
                <a:cubicBezTo>
                  <a:pt x="1144" y="504"/>
                  <a:pt x="1152" y="272"/>
                  <a:pt x="1200" y="232"/>
                </a:cubicBezTo>
                <a:cubicBezTo>
                  <a:pt x="1248" y="192"/>
                  <a:pt x="1320" y="212"/>
                  <a:pt x="1392" y="232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660" name="Line 12"/>
          <p:cNvSpPr>
            <a:spLocks noChangeShapeType="1"/>
          </p:cNvSpPr>
          <p:nvPr/>
        </p:nvSpPr>
        <p:spPr bwMode="auto">
          <a:xfrm>
            <a:off x="3200400" y="2819400"/>
            <a:ext cx="304800" cy="15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662" name="Freeform 14"/>
          <p:cNvSpPr>
            <a:spLocks/>
          </p:cNvSpPr>
          <p:nvPr/>
        </p:nvSpPr>
        <p:spPr bwMode="auto">
          <a:xfrm>
            <a:off x="5562600" y="2514600"/>
            <a:ext cx="381000" cy="5334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40" y="0"/>
              </a:cxn>
              <a:cxn ang="0">
                <a:pos x="240" y="384"/>
              </a:cxn>
              <a:cxn ang="0">
                <a:pos x="0" y="384"/>
              </a:cxn>
            </a:cxnLst>
            <a:rect l="0" t="0" r="r" b="b"/>
            <a:pathLst>
              <a:path w="240" h="384">
                <a:moveTo>
                  <a:pt x="0" y="0"/>
                </a:moveTo>
                <a:lnTo>
                  <a:pt x="240" y="0"/>
                </a:lnTo>
                <a:lnTo>
                  <a:pt x="240" y="384"/>
                </a:lnTo>
                <a:lnTo>
                  <a:pt x="0" y="384"/>
                </a:ln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663" name="Line 15"/>
          <p:cNvSpPr>
            <a:spLocks noChangeShapeType="1"/>
          </p:cNvSpPr>
          <p:nvPr/>
        </p:nvSpPr>
        <p:spPr bwMode="auto">
          <a:xfrm>
            <a:off x="5715000" y="2590800"/>
            <a:ext cx="1588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664" name="Line 16"/>
          <p:cNvSpPr>
            <a:spLocks noChangeShapeType="1"/>
          </p:cNvSpPr>
          <p:nvPr/>
        </p:nvSpPr>
        <p:spPr bwMode="auto">
          <a:xfrm>
            <a:off x="4953000" y="2743200"/>
            <a:ext cx="685800" cy="15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665" name="Line 17"/>
          <p:cNvSpPr>
            <a:spLocks noChangeShapeType="1"/>
          </p:cNvSpPr>
          <p:nvPr/>
        </p:nvSpPr>
        <p:spPr bwMode="auto">
          <a:xfrm>
            <a:off x="5943600" y="2743200"/>
            <a:ext cx="533400" cy="15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666" name="Line 18"/>
          <p:cNvSpPr>
            <a:spLocks noChangeShapeType="1"/>
          </p:cNvSpPr>
          <p:nvPr/>
        </p:nvSpPr>
        <p:spPr bwMode="auto">
          <a:xfrm>
            <a:off x="6477000" y="2286000"/>
            <a:ext cx="1588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aphicFrame>
        <p:nvGraphicFramePr>
          <p:cNvPr id="27667" name="Object 19"/>
          <p:cNvGraphicFramePr>
            <a:graphicFrameLocks noChangeAspect="1"/>
          </p:cNvGraphicFramePr>
          <p:nvPr/>
        </p:nvGraphicFramePr>
        <p:xfrm>
          <a:off x="4114800" y="2590800"/>
          <a:ext cx="381000" cy="349250"/>
        </p:xfrm>
        <a:graphic>
          <a:graphicData uri="http://schemas.openxmlformats.org/presentationml/2006/ole">
            <p:oleObj spid="_x0000_s27667" name="Equation" r:id="rId3" imgW="152280" imgH="139680" progId="Equation.3">
              <p:embed/>
            </p:oleObj>
          </a:graphicData>
        </a:graphic>
      </p:graphicFrame>
      <p:graphicFrame>
        <p:nvGraphicFramePr>
          <p:cNvPr id="27668" name="Object 20"/>
          <p:cNvGraphicFramePr>
            <a:graphicFrameLocks noChangeAspect="1"/>
          </p:cNvGraphicFramePr>
          <p:nvPr/>
        </p:nvGraphicFramePr>
        <p:xfrm>
          <a:off x="5924550" y="2362200"/>
          <a:ext cx="311150" cy="436563"/>
        </p:xfrm>
        <a:graphic>
          <a:graphicData uri="http://schemas.openxmlformats.org/presentationml/2006/ole">
            <p:oleObj spid="_x0000_s27668" name="Equation" r:id="rId4" imgW="126720" imgH="177480" progId="Equation.3">
              <p:embed/>
            </p:oleObj>
          </a:graphicData>
        </a:graphic>
      </p:graphicFrame>
      <p:sp>
        <p:nvSpPr>
          <p:cNvPr id="27669" name="Line 21"/>
          <p:cNvSpPr>
            <a:spLocks noChangeShapeType="1"/>
          </p:cNvSpPr>
          <p:nvPr/>
        </p:nvSpPr>
        <p:spPr bwMode="auto">
          <a:xfrm>
            <a:off x="3657600" y="2209800"/>
            <a:ext cx="11430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aphicFrame>
        <p:nvGraphicFramePr>
          <p:cNvPr id="27670" name="Object 22"/>
          <p:cNvGraphicFramePr>
            <a:graphicFrameLocks noChangeAspect="1"/>
          </p:cNvGraphicFramePr>
          <p:nvPr/>
        </p:nvGraphicFramePr>
        <p:xfrm>
          <a:off x="3581400" y="1752600"/>
          <a:ext cx="1524000" cy="454025"/>
        </p:xfrm>
        <a:graphic>
          <a:graphicData uri="http://schemas.openxmlformats.org/presentationml/2006/ole">
            <p:oleObj spid="_x0000_s27670" name="Equation" r:id="rId5" imgW="685800" imgH="203040" progId="Equation.3">
              <p:embed/>
            </p:oleObj>
          </a:graphicData>
        </a:graphic>
      </p:graphicFrame>
      <p:sp>
        <p:nvSpPr>
          <p:cNvPr id="27671" name="Line 23"/>
          <p:cNvSpPr>
            <a:spLocks noChangeShapeType="1"/>
          </p:cNvSpPr>
          <p:nvPr/>
        </p:nvSpPr>
        <p:spPr bwMode="auto">
          <a:xfrm>
            <a:off x="4267200" y="2209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672" name="Rectangle 24"/>
          <p:cNvSpPr>
            <a:spLocks noChangeArrowheads="1"/>
          </p:cNvSpPr>
          <p:nvPr/>
        </p:nvSpPr>
        <p:spPr bwMode="auto">
          <a:xfrm>
            <a:off x="3581400" y="4495800"/>
            <a:ext cx="13716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73" name="Text Box 25"/>
          <p:cNvSpPr txBox="1">
            <a:spLocks noChangeArrowheads="1"/>
          </p:cNvSpPr>
          <p:nvPr/>
        </p:nvSpPr>
        <p:spPr bwMode="auto">
          <a:xfrm>
            <a:off x="381000" y="3886200"/>
            <a:ext cx="2209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 sz="2400" b="1">
                <a:solidFill>
                  <a:schemeClr val="tx1"/>
                </a:solidFill>
              </a:rPr>
              <a:t> Heave of ship</a:t>
            </a:r>
          </a:p>
        </p:txBody>
      </p:sp>
      <p:graphicFrame>
        <p:nvGraphicFramePr>
          <p:cNvPr id="27675" name="Object 27"/>
          <p:cNvGraphicFramePr>
            <a:graphicFrameLocks noChangeAspect="1"/>
          </p:cNvGraphicFramePr>
          <p:nvPr/>
        </p:nvGraphicFramePr>
        <p:xfrm>
          <a:off x="4114800" y="4800600"/>
          <a:ext cx="381000" cy="349250"/>
        </p:xfrm>
        <a:graphic>
          <a:graphicData uri="http://schemas.openxmlformats.org/presentationml/2006/ole">
            <p:oleObj spid="_x0000_s27675" name="Equation" r:id="rId6" imgW="152280" imgH="139680" progId="Equation.3">
              <p:embed/>
            </p:oleObj>
          </a:graphicData>
        </a:graphic>
      </p:graphicFrame>
      <p:sp>
        <p:nvSpPr>
          <p:cNvPr id="27676" name="Line 28"/>
          <p:cNvSpPr>
            <a:spLocks noChangeShapeType="1"/>
          </p:cNvSpPr>
          <p:nvPr/>
        </p:nvSpPr>
        <p:spPr bwMode="auto">
          <a:xfrm flipV="1">
            <a:off x="4267200" y="51816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678" name="Line 30"/>
          <p:cNvSpPr>
            <a:spLocks noChangeShapeType="1"/>
          </p:cNvSpPr>
          <p:nvPr/>
        </p:nvSpPr>
        <p:spPr bwMode="auto">
          <a:xfrm flipV="1">
            <a:off x="4343400" y="4267200"/>
            <a:ext cx="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679" name="Text Box 31"/>
          <p:cNvSpPr txBox="1">
            <a:spLocks noChangeArrowheads="1"/>
          </p:cNvSpPr>
          <p:nvPr/>
        </p:nvSpPr>
        <p:spPr bwMode="auto">
          <a:xfrm>
            <a:off x="1600200" y="5486400"/>
            <a:ext cx="12493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tx1"/>
                </a:solidFill>
              </a:rPr>
              <a:t>damping</a:t>
            </a:r>
          </a:p>
        </p:txBody>
      </p:sp>
      <p:sp>
        <p:nvSpPr>
          <p:cNvPr id="27680" name="Freeform 32"/>
          <p:cNvSpPr>
            <a:spLocks/>
          </p:cNvSpPr>
          <p:nvPr/>
        </p:nvSpPr>
        <p:spPr bwMode="auto">
          <a:xfrm>
            <a:off x="1905000" y="4711700"/>
            <a:ext cx="1676400" cy="419100"/>
          </a:xfrm>
          <a:custGeom>
            <a:avLst/>
            <a:gdLst/>
            <a:ahLst/>
            <a:cxnLst>
              <a:cxn ang="0">
                <a:pos x="0" y="104"/>
              </a:cxn>
              <a:cxn ang="0">
                <a:pos x="144" y="8"/>
              </a:cxn>
              <a:cxn ang="0">
                <a:pos x="288" y="104"/>
              </a:cxn>
              <a:cxn ang="0">
                <a:pos x="480" y="8"/>
              </a:cxn>
              <a:cxn ang="0">
                <a:pos x="672" y="56"/>
              </a:cxn>
              <a:cxn ang="0">
                <a:pos x="864" y="248"/>
              </a:cxn>
              <a:cxn ang="0">
                <a:pos x="1056" y="152"/>
              </a:cxn>
            </a:cxnLst>
            <a:rect l="0" t="0" r="r" b="b"/>
            <a:pathLst>
              <a:path w="1056" h="264">
                <a:moveTo>
                  <a:pt x="0" y="104"/>
                </a:moveTo>
                <a:cubicBezTo>
                  <a:pt x="48" y="56"/>
                  <a:pt x="96" y="8"/>
                  <a:pt x="144" y="8"/>
                </a:cubicBezTo>
                <a:cubicBezTo>
                  <a:pt x="192" y="8"/>
                  <a:pt x="232" y="104"/>
                  <a:pt x="288" y="104"/>
                </a:cubicBezTo>
                <a:cubicBezTo>
                  <a:pt x="344" y="104"/>
                  <a:pt x="416" y="16"/>
                  <a:pt x="480" y="8"/>
                </a:cubicBezTo>
                <a:cubicBezTo>
                  <a:pt x="544" y="0"/>
                  <a:pt x="608" y="16"/>
                  <a:pt x="672" y="56"/>
                </a:cubicBezTo>
                <a:cubicBezTo>
                  <a:pt x="736" y="96"/>
                  <a:pt x="800" y="232"/>
                  <a:pt x="864" y="248"/>
                </a:cubicBezTo>
                <a:cubicBezTo>
                  <a:pt x="928" y="264"/>
                  <a:pt x="992" y="208"/>
                  <a:pt x="1056" y="152"/>
                </a:cubicBezTo>
              </a:path>
            </a:pathLst>
          </a:custGeom>
          <a:noFill/>
          <a:ln w="28575" cap="rnd" cmpd="sng">
            <a:solidFill>
              <a:srgbClr val="FF0000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681" name="Freeform 33"/>
          <p:cNvSpPr>
            <a:spLocks/>
          </p:cNvSpPr>
          <p:nvPr/>
        </p:nvSpPr>
        <p:spPr bwMode="auto">
          <a:xfrm>
            <a:off x="4953000" y="4572000"/>
            <a:ext cx="914400" cy="533400"/>
          </a:xfrm>
          <a:custGeom>
            <a:avLst/>
            <a:gdLst/>
            <a:ahLst/>
            <a:cxnLst>
              <a:cxn ang="0">
                <a:pos x="0" y="240"/>
              </a:cxn>
              <a:cxn ang="0">
                <a:pos x="96" y="336"/>
              </a:cxn>
              <a:cxn ang="0">
                <a:pos x="192" y="240"/>
              </a:cxn>
              <a:cxn ang="0">
                <a:pos x="480" y="240"/>
              </a:cxn>
              <a:cxn ang="0">
                <a:pos x="576" y="0"/>
              </a:cxn>
            </a:cxnLst>
            <a:rect l="0" t="0" r="r" b="b"/>
            <a:pathLst>
              <a:path w="576" h="336">
                <a:moveTo>
                  <a:pt x="0" y="240"/>
                </a:moveTo>
                <a:cubicBezTo>
                  <a:pt x="32" y="288"/>
                  <a:pt x="64" y="336"/>
                  <a:pt x="96" y="336"/>
                </a:cubicBezTo>
                <a:cubicBezTo>
                  <a:pt x="128" y="336"/>
                  <a:pt x="128" y="256"/>
                  <a:pt x="192" y="240"/>
                </a:cubicBezTo>
                <a:cubicBezTo>
                  <a:pt x="256" y="224"/>
                  <a:pt x="416" y="280"/>
                  <a:pt x="480" y="240"/>
                </a:cubicBezTo>
                <a:cubicBezTo>
                  <a:pt x="544" y="200"/>
                  <a:pt x="560" y="100"/>
                  <a:pt x="576" y="0"/>
                </a:cubicBezTo>
              </a:path>
            </a:pathLst>
          </a:custGeom>
          <a:noFill/>
          <a:ln w="28575" cap="rnd" cmpd="sng">
            <a:solidFill>
              <a:srgbClr val="FF0000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682" name="Line 34"/>
          <p:cNvSpPr>
            <a:spLocks noChangeShapeType="1"/>
          </p:cNvSpPr>
          <p:nvPr/>
        </p:nvSpPr>
        <p:spPr bwMode="auto">
          <a:xfrm flipH="1">
            <a:off x="2209800" y="4876800"/>
            <a:ext cx="1524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683" name="Line 35"/>
          <p:cNvSpPr>
            <a:spLocks noChangeShapeType="1"/>
          </p:cNvSpPr>
          <p:nvPr/>
        </p:nvSpPr>
        <p:spPr bwMode="auto">
          <a:xfrm flipV="1">
            <a:off x="2286000" y="5181600"/>
            <a:ext cx="1295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684" name="AutoShape 36"/>
          <p:cNvSpPr>
            <a:spLocks noChangeArrowheads="1"/>
          </p:cNvSpPr>
          <p:nvPr/>
        </p:nvSpPr>
        <p:spPr bwMode="auto">
          <a:xfrm>
            <a:off x="3962400" y="3505200"/>
            <a:ext cx="762000" cy="533400"/>
          </a:xfrm>
          <a:prstGeom prst="upDownArrow">
            <a:avLst>
              <a:gd name="adj1" fmla="val 50000"/>
              <a:gd name="adj2" fmla="val 20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85" name="Text Box 37"/>
          <p:cNvSpPr txBox="1">
            <a:spLocks noChangeArrowheads="1"/>
          </p:cNvSpPr>
          <p:nvPr/>
        </p:nvSpPr>
        <p:spPr bwMode="auto">
          <a:xfrm>
            <a:off x="228600" y="1600200"/>
            <a:ext cx="32480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 sz="2400" b="1">
                <a:solidFill>
                  <a:schemeClr val="tx1"/>
                </a:solidFill>
              </a:rPr>
              <a:t> Spring-mass-damping</a:t>
            </a:r>
          </a:p>
        </p:txBody>
      </p:sp>
      <p:graphicFrame>
        <p:nvGraphicFramePr>
          <p:cNvPr id="27686" name="Object 38"/>
          <p:cNvGraphicFramePr>
            <a:graphicFrameLocks noChangeAspect="1"/>
          </p:cNvGraphicFramePr>
          <p:nvPr/>
        </p:nvGraphicFramePr>
        <p:xfrm>
          <a:off x="6132513" y="4419600"/>
          <a:ext cx="3011487" cy="839788"/>
        </p:xfrm>
        <a:graphic>
          <a:graphicData uri="http://schemas.openxmlformats.org/presentationml/2006/ole">
            <p:oleObj spid="_x0000_s27686" name="Equation" r:id="rId7" imgW="1562040" imgH="431640" progId="Equation.3">
              <p:embed/>
            </p:oleObj>
          </a:graphicData>
        </a:graphic>
      </p:graphicFrame>
      <p:sp>
        <p:nvSpPr>
          <p:cNvPr id="27688" name="Text Box 40"/>
          <p:cNvSpPr txBox="1">
            <a:spLocks noChangeArrowheads="1"/>
          </p:cNvSpPr>
          <p:nvPr/>
        </p:nvSpPr>
        <p:spPr bwMode="auto">
          <a:xfrm>
            <a:off x="4860925" y="3470275"/>
            <a:ext cx="1385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0066"/>
                </a:solidFill>
              </a:rPr>
              <a:t>modeling</a:t>
            </a:r>
          </a:p>
        </p:txBody>
      </p:sp>
      <p:graphicFrame>
        <p:nvGraphicFramePr>
          <p:cNvPr id="27689" name="Object 41"/>
          <p:cNvGraphicFramePr>
            <a:graphicFrameLocks noChangeAspect="1"/>
          </p:cNvGraphicFramePr>
          <p:nvPr/>
        </p:nvGraphicFramePr>
        <p:xfrm>
          <a:off x="1601788" y="1955800"/>
          <a:ext cx="455612" cy="635000"/>
        </p:xfrm>
        <a:graphic>
          <a:graphicData uri="http://schemas.openxmlformats.org/presentationml/2006/ole">
            <p:oleObj spid="_x0000_s27689" name="Equation" r:id="rId8" imgW="126720" imgH="177480" progId="Equation.3">
              <p:embed/>
            </p:oleObj>
          </a:graphicData>
        </a:graphic>
      </p:graphicFrame>
      <p:sp>
        <p:nvSpPr>
          <p:cNvPr id="27690" name="Text Box 42"/>
          <p:cNvSpPr txBox="1">
            <a:spLocks noChangeArrowheads="1"/>
          </p:cNvSpPr>
          <p:nvPr/>
        </p:nvSpPr>
        <p:spPr bwMode="auto">
          <a:xfrm>
            <a:off x="2895600" y="5678488"/>
            <a:ext cx="272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Additional Buoyancy Force</a:t>
            </a:r>
          </a:p>
        </p:txBody>
      </p:sp>
      <p:graphicFrame>
        <p:nvGraphicFramePr>
          <p:cNvPr id="27691" name="Object 43"/>
          <p:cNvGraphicFramePr>
            <a:graphicFrameLocks noChangeAspect="1"/>
          </p:cNvGraphicFramePr>
          <p:nvPr/>
        </p:nvGraphicFramePr>
        <p:xfrm>
          <a:off x="3352800" y="6019800"/>
          <a:ext cx="1752600" cy="544513"/>
        </p:xfrm>
        <a:graphic>
          <a:graphicData uri="http://schemas.openxmlformats.org/presentationml/2006/ole">
            <p:oleObj spid="_x0000_s27691" name="Equation" r:id="rId9" imgW="73656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381000" y="1752600"/>
            <a:ext cx="4124325" cy="538163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2400" b="1">
                <a:solidFill>
                  <a:schemeClr val="tx1"/>
                </a:solidFill>
                <a:latin typeface="굴림" pitchFamily="50" charset="-127"/>
              </a:rPr>
              <a:t> </a:t>
            </a:r>
            <a:r>
              <a:rPr lang="en-US" altLang="ko-KR" sz="2800" b="1">
                <a:solidFill>
                  <a:schemeClr val="bg1"/>
                </a:solidFill>
                <a:latin typeface="Arial" pitchFamily="34" charset="0"/>
              </a:rPr>
              <a:t>Wave Energy Sources</a:t>
            </a:r>
          </a:p>
        </p:txBody>
      </p:sp>
      <p:sp>
        <p:nvSpPr>
          <p:cNvPr id="4108" name="Text Box 12"/>
          <p:cNvSpPr txBox="1">
            <a:spLocks noChangeArrowheads="1"/>
          </p:cNvSpPr>
          <p:nvPr/>
        </p:nvSpPr>
        <p:spPr bwMode="auto">
          <a:xfrm>
            <a:off x="609600" y="2676525"/>
            <a:ext cx="8175625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  <a:buFontTx/>
              <a:buChar char="•"/>
            </a:pPr>
            <a:r>
              <a:rPr lang="en-US" altLang="ko-KR" sz="2400">
                <a:solidFill>
                  <a:schemeClr val="tx1"/>
                </a:solidFill>
                <a:latin typeface="굴림" pitchFamily="50" charset="-127"/>
              </a:rPr>
              <a:t> </a:t>
            </a:r>
            <a:r>
              <a:rPr lang="en-US" altLang="ko-KR" sz="2800" b="1">
                <a:solidFill>
                  <a:schemeClr val="tx1"/>
                </a:solidFill>
              </a:rPr>
              <a:t>Wind : most common wave system energy source</a:t>
            </a:r>
          </a:p>
          <a:p>
            <a:pPr>
              <a:lnSpc>
                <a:spcPct val="120000"/>
              </a:lnSpc>
              <a:buFontTx/>
              <a:buChar char="•"/>
            </a:pPr>
            <a:r>
              <a:rPr lang="en-US" altLang="ko-KR" sz="2800" b="1">
                <a:solidFill>
                  <a:schemeClr val="tx1"/>
                </a:solidFill>
              </a:rPr>
              <a:t> Geological events : seismic action</a:t>
            </a:r>
          </a:p>
          <a:p>
            <a:pPr>
              <a:lnSpc>
                <a:spcPct val="120000"/>
              </a:lnSpc>
              <a:buFontTx/>
              <a:buChar char="•"/>
            </a:pPr>
            <a:r>
              <a:rPr lang="en-US" altLang="ko-KR" sz="2800" b="1">
                <a:solidFill>
                  <a:schemeClr val="tx1"/>
                </a:solidFill>
              </a:rPr>
              <a:t> Currents : interaction of ocean currents can create </a:t>
            </a:r>
          </a:p>
          <a:p>
            <a:pPr>
              <a:lnSpc>
                <a:spcPct val="120000"/>
              </a:lnSpc>
            </a:pPr>
            <a:r>
              <a:rPr lang="en-US" altLang="ko-KR" sz="2800" b="1">
                <a:solidFill>
                  <a:schemeClr val="tx1"/>
                </a:solidFill>
              </a:rPr>
              <a:t>  very large wave system.</a:t>
            </a:r>
          </a:p>
        </p:txBody>
      </p:sp>
      <p:sp>
        <p:nvSpPr>
          <p:cNvPr id="4109" name="Text Box 13"/>
          <p:cNvSpPr txBox="1">
            <a:spLocks noChangeArrowheads="1"/>
          </p:cNvSpPr>
          <p:nvPr/>
        </p:nvSpPr>
        <p:spPr bwMode="auto">
          <a:xfrm>
            <a:off x="3810000" y="76200"/>
            <a:ext cx="1479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3600" b="1">
                <a:solidFill>
                  <a:schemeClr val="tx1"/>
                </a:solidFill>
              </a:rPr>
              <a:t>Waves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381000" y="1143000"/>
            <a:ext cx="3316288" cy="457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bg1"/>
                </a:solidFill>
                <a:latin typeface="Arial" pitchFamily="34" charset="0"/>
              </a:rPr>
              <a:t>Encounter Frequency</a:t>
            </a:r>
            <a:endParaRPr lang="en-US" sz="2400" b="1" i="1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8677" name="Text Box 5"/>
          <p:cNvSpPr txBox="1">
            <a:spLocks noChangeArrowheads="1"/>
          </p:cNvSpPr>
          <p:nvPr/>
        </p:nvSpPr>
        <p:spPr bwMode="auto">
          <a:xfrm>
            <a:off x="746125" y="19462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 sz="2400">
              <a:solidFill>
                <a:schemeClr val="tx1"/>
              </a:solidFill>
            </a:endParaRPr>
          </a:p>
        </p:txBody>
      </p:sp>
      <p:sp>
        <p:nvSpPr>
          <p:cNvPr id="28678" name="Text Box 6"/>
          <p:cNvSpPr txBox="1">
            <a:spLocks noChangeArrowheads="1"/>
          </p:cNvSpPr>
          <p:nvPr/>
        </p:nvSpPr>
        <p:spPr bwMode="auto">
          <a:xfrm>
            <a:off x="533400" y="1828800"/>
            <a:ext cx="86106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Tx/>
              <a:buChar char="-"/>
            </a:pPr>
            <a:r>
              <a:rPr lang="en-US" sz="2400">
                <a:solidFill>
                  <a:schemeClr val="tx1"/>
                </a:solidFill>
              </a:rPr>
              <a:t> </a:t>
            </a:r>
            <a:r>
              <a:rPr lang="en-US" sz="2400" b="1">
                <a:solidFill>
                  <a:srgbClr val="FF0066"/>
                </a:solidFill>
              </a:rPr>
              <a:t>Motion</a:t>
            </a:r>
            <a:r>
              <a:rPr lang="en-US" sz="2400" b="1">
                <a:solidFill>
                  <a:schemeClr val="tx1"/>
                </a:solidFill>
              </a:rPr>
              <a:t> created by exciting force in the spring-mass-damper </a:t>
            </a:r>
          </a:p>
          <a:p>
            <a:r>
              <a:rPr lang="en-US" sz="2400" b="1">
                <a:solidFill>
                  <a:schemeClr val="tx1"/>
                </a:solidFill>
              </a:rPr>
              <a:t>  system is </a:t>
            </a:r>
            <a:r>
              <a:rPr lang="en-US" sz="2400" b="1">
                <a:solidFill>
                  <a:srgbClr val="FF0066"/>
                </a:solidFill>
              </a:rPr>
              <a:t>dependant on</a:t>
            </a:r>
            <a:r>
              <a:rPr lang="en-US" sz="2400" b="1">
                <a:solidFill>
                  <a:schemeClr val="tx1"/>
                </a:solidFill>
              </a:rPr>
              <a:t> the magnitude of </a:t>
            </a:r>
            <a:r>
              <a:rPr lang="en-US" sz="2400" b="1" i="1">
                <a:solidFill>
                  <a:srgbClr val="FF0066"/>
                </a:solidFill>
              </a:rPr>
              <a:t>exciting force (F) and</a:t>
            </a:r>
          </a:p>
          <a:p>
            <a:r>
              <a:rPr lang="en-US" sz="2400" b="1" i="1">
                <a:solidFill>
                  <a:srgbClr val="FF0066"/>
                </a:solidFill>
              </a:rPr>
              <a:t>  frequency (w). </a:t>
            </a:r>
          </a:p>
        </p:txBody>
      </p:sp>
      <p:graphicFrame>
        <p:nvGraphicFramePr>
          <p:cNvPr id="28679" name="Object 7"/>
          <p:cNvGraphicFramePr>
            <a:graphicFrameLocks noChangeAspect="1"/>
          </p:cNvGraphicFramePr>
          <p:nvPr/>
        </p:nvGraphicFramePr>
        <p:xfrm>
          <a:off x="1676400" y="3048000"/>
          <a:ext cx="5105400" cy="1628775"/>
        </p:xfrm>
        <a:graphic>
          <a:graphicData uri="http://schemas.openxmlformats.org/presentationml/2006/ole">
            <p:oleObj spid="_x0000_s28679" name="Equation" r:id="rId3" imgW="2705040" imgH="863280" progId="Equation.3">
              <p:embed/>
            </p:oleObj>
          </a:graphicData>
        </a:graphic>
      </p:graphicFrame>
      <p:sp>
        <p:nvSpPr>
          <p:cNvPr id="28680" name="Text Box 8"/>
          <p:cNvSpPr txBox="1">
            <a:spLocks noChangeArrowheads="1"/>
          </p:cNvSpPr>
          <p:nvPr/>
        </p:nvSpPr>
        <p:spPr bwMode="auto">
          <a:xfrm>
            <a:off x="452438" y="4711700"/>
            <a:ext cx="8286750" cy="199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30000"/>
              </a:lnSpc>
              <a:buFontTx/>
              <a:buChar char="-"/>
            </a:pPr>
            <a:r>
              <a:rPr lang="en-US" sz="2400" b="1">
                <a:solidFill>
                  <a:schemeClr val="tx1"/>
                </a:solidFill>
              </a:rPr>
              <a:t> Motion of ship to its excitation in waves is the same as one of </a:t>
            </a:r>
          </a:p>
          <a:p>
            <a:pPr>
              <a:lnSpc>
                <a:spcPct val="130000"/>
              </a:lnSpc>
            </a:pPr>
            <a:r>
              <a:rPr lang="en-US" sz="2400" b="1">
                <a:solidFill>
                  <a:schemeClr val="tx1"/>
                </a:solidFill>
              </a:rPr>
              <a:t>  the spring-mass-damper system.</a:t>
            </a:r>
          </a:p>
          <a:p>
            <a:pPr>
              <a:lnSpc>
                <a:spcPct val="130000"/>
              </a:lnSpc>
              <a:buFontTx/>
              <a:buChar char="-"/>
            </a:pPr>
            <a:r>
              <a:rPr lang="en-US" sz="2400" b="1">
                <a:solidFill>
                  <a:schemeClr val="tx1"/>
                </a:solidFill>
              </a:rPr>
              <a:t> Frequency of exciting force is dependent on </a:t>
            </a:r>
            <a:r>
              <a:rPr lang="en-US" sz="2400" b="1" i="1">
                <a:solidFill>
                  <a:schemeClr val="tx1"/>
                </a:solidFill>
              </a:rPr>
              <a:t>wave frequency,</a:t>
            </a:r>
          </a:p>
          <a:p>
            <a:pPr>
              <a:lnSpc>
                <a:spcPct val="130000"/>
              </a:lnSpc>
            </a:pPr>
            <a:r>
              <a:rPr lang="en-US" sz="2400" b="1" i="1">
                <a:solidFill>
                  <a:schemeClr val="tx1"/>
                </a:solidFill>
              </a:rPr>
              <a:t>  ship speed, and ship’s heading.</a:t>
            </a:r>
          </a:p>
        </p:txBody>
      </p:sp>
      <p:sp>
        <p:nvSpPr>
          <p:cNvPr id="28681" name="Text Box 9"/>
          <p:cNvSpPr txBox="1">
            <a:spLocks noChangeArrowheads="1"/>
          </p:cNvSpPr>
          <p:nvPr/>
        </p:nvSpPr>
        <p:spPr bwMode="auto">
          <a:xfrm>
            <a:off x="3048000" y="152400"/>
            <a:ext cx="3124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ko-KR" sz="3600" b="1">
                <a:solidFill>
                  <a:schemeClr val="tx1"/>
                </a:solidFill>
              </a:rPr>
              <a:t>Ship Response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381000" y="1143000"/>
            <a:ext cx="3316288" cy="457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bg1"/>
                </a:solidFill>
                <a:latin typeface="Arial" pitchFamily="34" charset="0"/>
              </a:rPr>
              <a:t>Encounter Frequency</a:t>
            </a:r>
            <a:endParaRPr lang="en-US" sz="2400" b="1" i="1">
              <a:solidFill>
                <a:schemeClr val="bg1"/>
              </a:solidFill>
              <a:latin typeface="Arial" pitchFamily="34" charset="0"/>
            </a:endParaRPr>
          </a:p>
        </p:txBody>
      </p:sp>
      <p:grpSp>
        <p:nvGrpSpPr>
          <p:cNvPr id="30725" name="Group 5"/>
          <p:cNvGrpSpPr>
            <a:grpSpLocks/>
          </p:cNvGrpSpPr>
          <p:nvPr/>
        </p:nvGrpSpPr>
        <p:grpSpPr bwMode="auto">
          <a:xfrm>
            <a:off x="304800" y="1738313"/>
            <a:ext cx="8562975" cy="3048000"/>
            <a:chOff x="192" y="1095"/>
            <a:chExt cx="5394" cy="1920"/>
          </a:xfrm>
        </p:grpSpPr>
        <p:sp>
          <p:nvSpPr>
            <p:cNvPr id="30726" name="Line 6"/>
            <p:cNvSpPr>
              <a:spLocks noChangeShapeType="1"/>
            </p:cNvSpPr>
            <p:nvPr/>
          </p:nvSpPr>
          <p:spPr bwMode="auto">
            <a:xfrm>
              <a:off x="864" y="1239"/>
              <a:ext cx="0" cy="1728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27" name="Line 7"/>
            <p:cNvSpPr>
              <a:spLocks noChangeShapeType="1"/>
            </p:cNvSpPr>
            <p:nvPr/>
          </p:nvSpPr>
          <p:spPr bwMode="auto">
            <a:xfrm>
              <a:off x="1152" y="1239"/>
              <a:ext cx="0" cy="1728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28" name="Line 8"/>
            <p:cNvSpPr>
              <a:spLocks noChangeShapeType="1"/>
            </p:cNvSpPr>
            <p:nvPr/>
          </p:nvSpPr>
          <p:spPr bwMode="auto">
            <a:xfrm>
              <a:off x="1440" y="1239"/>
              <a:ext cx="0" cy="1728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29" name="Line 9"/>
            <p:cNvSpPr>
              <a:spLocks noChangeShapeType="1"/>
            </p:cNvSpPr>
            <p:nvPr/>
          </p:nvSpPr>
          <p:spPr bwMode="auto">
            <a:xfrm>
              <a:off x="1728" y="1239"/>
              <a:ext cx="0" cy="1728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30" name="Line 10"/>
            <p:cNvSpPr>
              <a:spLocks noChangeShapeType="1"/>
            </p:cNvSpPr>
            <p:nvPr/>
          </p:nvSpPr>
          <p:spPr bwMode="auto">
            <a:xfrm>
              <a:off x="2016" y="1239"/>
              <a:ext cx="0" cy="1728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31" name="Line 11"/>
            <p:cNvSpPr>
              <a:spLocks noChangeShapeType="1"/>
            </p:cNvSpPr>
            <p:nvPr/>
          </p:nvSpPr>
          <p:spPr bwMode="auto">
            <a:xfrm>
              <a:off x="2304" y="1239"/>
              <a:ext cx="0" cy="1728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32" name="Line 12"/>
            <p:cNvSpPr>
              <a:spLocks noChangeShapeType="1"/>
            </p:cNvSpPr>
            <p:nvPr/>
          </p:nvSpPr>
          <p:spPr bwMode="auto">
            <a:xfrm>
              <a:off x="2592" y="1239"/>
              <a:ext cx="0" cy="1728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>
              <a:off x="2880" y="1239"/>
              <a:ext cx="0" cy="1728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Line 14"/>
            <p:cNvSpPr>
              <a:spLocks noChangeShapeType="1"/>
            </p:cNvSpPr>
            <p:nvPr/>
          </p:nvSpPr>
          <p:spPr bwMode="auto">
            <a:xfrm>
              <a:off x="3168" y="1239"/>
              <a:ext cx="0" cy="1728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35" name="Line 15"/>
            <p:cNvSpPr>
              <a:spLocks noChangeShapeType="1"/>
            </p:cNvSpPr>
            <p:nvPr/>
          </p:nvSpPr>
          <p:spPr bwMode="auto">
            <a:xfrm>
              <a:off x="3456" y="1287"/>
              <a:ext cx="0" cy="1728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36" name="Line 16"/>
            <p:cNvSpPr>
              <a:spLocks noChangeShapeType="1"/>
            </p:cNvSpPr>
            <p:nvPr/>
          </p:nvSpPr>
          <p:spPr bwMode="auto">
            <a:xfrm>
              <a:off x="3744" y="1239"/>
              <a:ext cx="0" cy="1728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37" name="Line 17"/>
            <p:cNvSpPr>
              <a:spLocks noChangeShapeType="1"/>
            </p:cNvSpPr>
            <p:nvPr/>
          </p:nvSpPr>
          <p:spPr bwMode="auto">
            <a:xfrm>
              <a:off x="4032" y="1239"/>
              <a:ext cx="0" cy="1728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38" name="Freeform 18"/>
            <p:cNvSpPr>
              <a:spLocks/>
            </p:cNvSpPr>
            <p:nvPr/>
          </p:nvSpPr>
          <p:spPr bwMode="auto">
            <a:xfrm>
              <a:off x="576" y="1959"/>
              <a:ext cx="1056" cy="288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288" y="0"/>
                </a:cxn>
                <a:cxn ang="0">
                  <a:pos x="864" y="0"/>
                </a:cxn>
                <a:cxn ang="0">
                  <a:pos x="864" y="192"/>
                </a:cxn>
                <a:cxn ang="0">
                  <a:pos x="288" y="192"/>
                </a:cxn>
                <a:cxn ang="0">
                  <a:pos x="0" y="96"/>
                </a:cxn>
              </a:cxnLst>
              <a:rect l="0" t="0" r="r" b="b"/>
              <a:pathLst>
                <a:path w="864" h="192">
                  <a:moveTo>
                    <a:pt x="0" y="96"/>
                  </a:moveTo>
                  <a:lnTo>
                    <a:pt x="288" y="0"/>
                  </a:lnTo>
                  <a:lnTo>
                    <a:pt x="864" y="0"/>
                  </a:lnTo>
                  <a:lnTo>
                    <a:pt x="864" y="192"/>
                  </a:lnTo>
                  <a:lnTo>
                    <a:pt x="288" y="192"/>
                  </a:lnTo>
                  <a:lnTo>
                    <a:pt x="0" y="96"/>
                  </a:lnTo>
                  <a:close/>
                </a:path>
              </a:pathLst>
            </a:custGeom>
            <a:solidFill>
              <a:srgbClr val="CC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39" name="Freeform 19"/>
            <p:cNvSpPr>
              <a:spLocks/>
            </p:cNvSpPr>
            <p:nvPr/>
          </p:nvSpPr>
          <p:spPr bwMode="auto">
            <a:xfrm rot="10800000">
              <a:off x="2112" y="1959"/>
              <a:ext cx="1056" cy="288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288" y="0"/>
                </a:cxn>
                <a:cxn ang="0">
                  <a:pos x="864" y="0"/>
                </a:cxn>
                <a:cxn ang="0">
                  <a:pos x="864" y="192"/>
                </a:cxn>
                <a:cxn ang="0">
                  <a:pos x="288" y="192"/>
                </a:cxn>
                <a:cxn ang="0">
                  <a:pos x="0" y="96"/>
                </a:cxn>
              </a:cxnLst>
              <a:rect l="0" t="0" r="r" b="b"/>
              <a:pathLst>
                <a:path w="864" h="192">
                  <a:moveTo>
                    <a:pt x="0" y="96"/>
                  </a:moveTo>
                  <a:lnTo>
                    <a:pt x="288" y="0"/>
                  </a:lnTo>
                  <a:lnTo>
                    <a:pt x="864" y="0"/>
                  </a:lnTo>
                  <a:lnTo>
                    <a:pt x="864" y="192"/>
                  </a:lnTo>
                  <a:lnTo>
                    <a:pt x="288" y="192"/>
                  </a:lnTo>
                  <a:lnTo>
                    <a:pt x="0" y="96"/>
                  </a:lnTo>
                  <a:close/>
                </a:path>
              </a:pathLst>
            </a:custGeom>
            <a:solidFill>
              <a:srgbClr val="CC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40" name="Freeform 20"/>
            <p:cNvSpPr>
              <a:spLocks/>
            </p:cNvSpPr>
            <p:nvPr/>
          </p:nvSpPr>
          <p:spPr bwMode="auto">
            <a:xfrm rot="5400000">
              <a:off x="3216" y="1959"/>
              <a:ext cx="1056" cy="288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288" y="0"/>
                </a:cxn>
                <a:cxn ang="0">
                  <a:pos x="864" y="0"/>
                </a:cxn>
                <a:cxn ang="0">
                  <a:pos x="864" y="192"/>
                </a:cxn>
                <a:cxn ang="0">
                  <a:pos x="288" y="192"/>
                </a:cxn>
                <a:cxn ang="0">
                  <a:pos x="0" y="96"/>
                </a:cxn>
              </a:cxnLst>
              <a:rect l="0" t="0" r="r" b="b"/>
              <a:pathLst>
                <a:path w="864" h="192">
                  <a:moveTo>
                    <a:pt x="0" y="96"/>
                  </a:moveTo>
                  <a:lnTo>
                    <a:pt x="288" y="0"/>
                  </a:lnTo>
                  <a:lnTo>
                    <a:pt x="864" y="0"/>
                  </a:lnTo>
                  <a:lnTo>
                    <a:pt x="864" y="192"/>
                  </a:lnTo>
                  <a:lnTo>
                    <a:pt x="288" y="192"/>
                  </a:lnTo>
                  <a:lnTo>
                    <a:pt x="0" y="96"/>
                  </a:lnTo>
                  <a:close/>
                </a:path>
              </a:pathLst>
            </a:custGeom>
            <a:solidFill>
              <a:srgbClr val="CC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41" name="Line 21"/>
            <p:cNvSpPr>
              <a:spLocks noChangeShapeType="1"/>
            </p:cNvSpPr>
            <p:nvPr/>
          </p:nvSpPr>
          <p:spPr bwMode="auto">
            <a:xfrm>
              <a:off x="4320" y="1239"/>
              <a:ext cx="0" cy="1728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42" name="Line 22"/>
            <p:cNvSpPr>
              <a:spLocks noChangeShapeType="1"/>
            </p:cNvSpPr>
            <p:nvPr/>
          </p:nvSpPr>
          <p:spPr bwMode="auto">
            <a:xfrm>
              <a:off x="4896" y="1239"/>
              <a:ext cx="0" cy="1728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43" name="Line 23"/>
            <p:cNvSpPr>
              <a:spLocks noChangeShapeType="1"/>
            </p:cNvSpPr>
            <p:nvPr/>
          </p:nvSpPr>
          <p:spPr bwMode="auto">
            <a:xfrm>
              <a:off x="4608" y="1239"/>
              <a:ext cx="0" cy="1728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44" name="Line 24"/>
            <p:cNvSpPr>
              <a:spLocks noChangeShapeType="1"/>
            </p:cNvSpPr>
            <p:nvPr/>
          </p:nvSpPr>
          <p:spPr bwMode="auto">
            <a:xfrm>
              <a:off x="5184" y="1239"/>
              <a:ext cx="0" cy="1728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45" name="Freeform 25"/>
            <p:cNvSpPr>
              <a:spLocks/>
            </p:cNvSpPr>
            <p:nvPr/>
          </p:nvSpPr>
          <p:spPr bwMode="auto">
            <a:xfrm rot="8577775">
              <a:off x="4416" y="1815"/>
              <a:ext cx="1056" cy="288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288" y="0"/>
                </a:cxn>
                <a:cxn ang="0">
                  <a:pos x="864" y="0"/>
                </a:cxn>
                <a:cxn ang="0">
                  <a:pos x="864" y="192"/>
                </a:cxn>
                <a:cxn ang="0">
                  <a:pos x="288" y="192"/>
                </a:cxn>
                <a:cxn ang="0">
                  <a:pos x="0" y="96"/>
                </a:cxn>
              </a:cxnLst>
              <a:rect l="0" t="0" r="r" b="b"/>
              <a:pathLst>
                <a:path w="864" h="192">
                  <a:moveTo>
                    <a:pt x="0" y="96"/>
                  </a:moveTo>
                  <a:lnTo>
                    <a:pt x="288" y="0"/>
                  </a:lnTo>
                  <a:lnTo>
                    <a:pt x="864" y="0"/>
                  </a:lnTo>
                  <a:lnTo>
                    <a:pt x="864" y="192"/>
                  </a:lnTo>
                  <a:lnTo>
                    <a:pt x="288" y="192"/>
                  </a:lnTo>
                  <a:lnTo>
                    <a:pt x="0" y="96"/>
                  </a:lnTo>
                  <a:close/>
                </a:path>
              </a:pathLst>
            </a:custGeom>
            <a:solidFill>
              <a:srgbClr val="CC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46" name="AutoShape 26"/>
            <p:cNvSpPr>
              <a:spLocks noChangeArrowheads="1"/>
            </p:cNvSpPr>
            <p:nvPr/>
          </p:nvSpPr>
          <p:spPr bwMode="auto">
            <a:xfrm>
              <a:off x="240" y="1527"/>
              <a:ext cx="528" cy="288"/>
            </a:xfrm>
            <a:prstGeom prst="rightArrow">
              <a:avLst>
                <a:gd name="adj1" fmla="val 50000"/>
                <a:gd name="adj2" fmla="val 45833"/>
              </a:avLst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7" name="Text Box 27"/>
            <p:cNvSpPr txBox="1">
              <a:spLocks noChangeArrowheads="1"/>
            </p:cNvSpPr>
            <p:nvPr/>
          </p:nvSpPr>
          <p:spPr bwMode="auto">
            <a:xfrm rot="-5317468">
              <a:off x="1158" y="1242"/>
              <a:ext cx="564" cy="28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chemeClr val="tx1"/>
                  </a:solidFill>
                </a:rPr>
                <a:t>Crest</a:t>
              </a:r>
            </a:p>
          </p:txBody>
        </p:sp>
        <p:sp>
          <p:nvSpPr>
            <p:cNvPr id="30748" name="Line 28"/>
            <p:cNvSpPr>
              <a:spLocks noChangeShapeType="1"/>
            </p:cNvSpPr>
            <p:nvPr/>
          </p:nvSpPr>
          <p:spPr bwMode="auto">
            <a:xfrm>
              <a:off x="576" y="1239"/>
              <a:ext cx="0" cy="1728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49" name="Line 29"/>
            <p:cNvSpPr>
              <a:spLocks noChangeShapeType="1"/>
            </p:cNvSpPr>
            <p:nvPr/>
          </p:nvSpPr>
          <p:spPr bwMode="auto">
            <a:xfrm>
              <a:off x="1632" y="2103"/>
              <a:ext cx="336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50" name="Line 30"/>
            <p:cNvSpPr>
              <a:spLocks noChangeShapeType="1"/>
            </p:cNvSpPr>
            <p:nvPr/>
          </p:nvSpPr>
          <p:spPr bwMode="auto">
            <a:xfrm flipH="1">
              <a:off x="336" y="2103"/>
              <a:ext cx="24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51" name="Text Box 31"/>
            <p:cNvSpPr txBox="1">
              <a:spLocks noChangeArrowheads="1"/>
            </p:cNvSpPr>
            <p:nvPr/>
          </p:nvSpPr>
          <p:spPr bwMode="auto">
            <a:xfrm>
              <a:off x="278" y="1793"/>
              <a:ext cx="25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chemeClr val="tx1"/>
                  </a:solidFill>
                </a:rPr>
                <a:t>V</a:t>
              </a:r>
            </a:p>
          </p:txBody>
        </p:sp>
        <p:sp>
          <p:nvSpPr>
            <p:cNvPr id="30752" name="Freeform 32"/>
            <p:cNvSpPr>
              <a:spLocks/>
            </p:cNvSpPr>
            <p:nvPr/>
          </p:nvSpPr>
          <p:spPr bwMode="auto">
            <a:xfrm rot="240005">
              <a:off x="432" y="2151"/>
              <a:ext cx="1296" cy="544"/>
            </a:xfrm>
            <a:custGeom>
              <a:avLst/>
              <a:gdLst/>
              <a:ahLst/>
              <a:cxnLst>
                <a:cxn ang="0">
                  <a:pos x="1296" y="0"/>
                </a:cxn>
                <a:cxn ang="0">
                  <a:pos x="720" y="528"/>
                </a:cxn>
                <a:cxn ang="0">
                  <a:pos x="0" y="96"/>
                </a:cxn>
              </a:cxnLst>
              <a:rect l="0" t="0" r="r" b="b"/>
              <a:pathLst>
                <a:path w="1296" h="544">
                  <a:moveTo>
                    <a:pt x="1296" y="0"/>
                  </a:moveTo>
                  <a:cubicBezTo>
                    <a:pt x="1116" y="256"/>
                    <a:pt x="936" y="512"/>
                    <a:pt x="720" y="528"/>
                  </a:cubicBezTo>
                  <a:cubicBezTo>
                    <a:pt x="504" y="544"/>
                    <a:pt x="252" y="320"/>
                    <a:pt x="0" y="9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53" name="Line 33"/>
            <p:cNvSpPr>
              <a:spLocks noChangeShapeType="1"/>
            </p:cNvSpPr>
            <p:nvPr/>
          </p:nvSpPr>
          <p:spPr bwMode="auto">
            <a:xfrm>
              <a:off x="3168" y="2103"/>
              <a:ext cx="33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54" name="Line 34"/>
            <p:cNvSpPr>
              <a:spLocks noChangeShapeType="1"/>
            </p:cNvSpPr>
            <p:nvPr/>
          </p:nvSpPr>
          <p:spPr bwMode="auto">
            <a:xfrm>
              <a:off x="3168" y="2007"/>
              <a:ext cx="336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55" name="Text Box 35"/>
            <p:cNvSpPr txBox="1">
              <a:spLocks noChangeArrowheads="1"/>
            </p:cNvSpPr>
            <p:nvPr/>
          </p:nvSpPr>
          <p:spPr bwMode="auto">
            <a:xfrm>
              <a:off x="3168" y="2151"/>
              <a:ext cx="25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chemeClr val="tx1"/>
                  </a:solidFill>
                </a:rPr>
                <a:t>V</a:t>
              </a:r>
            </a:p>
          </p:txBody>
        </p:sp>
        <p:sp>
          <p:nvSpPr>
            <p:cNvPr id="30756" name="Line 36"/>
            <p:cNvSpPr>
              <a:spLocks noChangeShapeType="1"/>
            </p:cNvSpPr>
            <p:nvPr/>
          </p:nvSpPr>
          <p:spPr bwMode="auto">
            <a:xfrm flipV="1">
              <a:off x="3744" y="1287"/>
              <a:ext cx="0" cy="2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57" name="Line 37"/>
            <p:cNvSpPr>
              <a:spLocks noChangeShapeType="1"/>
            </p:cNvSpPr>
            <p:nvPr/>
          </p:nvSpPr>
          <p:spPr bwMode="auto">
            <a:xfrm>
              <a:off x="3888" y="2151"/>
              <a:ext cx="384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58" name="Line 38"/>
            <p:cNvSpPr>
              <a:spLocks noChangeShapeType="1"/>
            </p:cNvSpPr>
            <p:nvPr/>
          </p:nvSpPr>
          <p:spPr bwMode="auto">
            <a:xfrm>
              <a:off x="5472" y="1191"/>
              <a:ext cx="0" cy="1728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59" name="Line 39"/>
            <p:cNvSpPr>
              <a:spLocks noChangeShapeType="1"/>
            </p:cNvSpPr>
            <p:nvPr/>
          </p:nvSpPr>
          <p:spPr bwMode="auto">
            <a:xfrm flipV="1">
              <a:off x="5328" y="1479"/>
              <a:ext cx="240" cy="19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60" name="Line 40"/>
            <p:cNvSpPr>
              <a:spLocks noChangeShapeType="1"/>
            </p:cNvSpPr>
            <p:nvPr/>
          </p:nvSpPr>
          <p:spPr bwMode="auto">
            <a:xfrm>
              <a:off x="5040" y="2103"/>
              <a:ext cx="384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61" name="Freeform 41"/>
            <p:cNvSpPr>
              <a:spLocks/>
            </p:cNvSpPr>
            <p:nvPr/>
          </p:nvSpPr>
          <p:spPr bwMode="auto">
            <a:xfrm>
              <a:off x="3840" y="1431"/>
              <a:ext cx="312" cy="720"/>
            </a:xfrm>
            <a:custGeom>
              <a:avLst/>
              <a:gdLst/>
              <a:ahLst/>
              <a:cxnLst>
                <a:cxn ang="0">
                  <a:pos x="144" y="720"/>
                </a:cxn>
                <a:cxn ang="0">
                  <a:pos x="288" y="288"/>
                </a:cxn>
                <a:cxn ang="0">
                  <a:pos x="0" y="0"/>
                </a:cxn>
              </a:cxnLst>
              <a:rect l="0" t="0" r="r" b="b"/>
              <a:pathLst>
                <a:path w="312" h="720">
                  <a:moveTo>
                    <a:pt x="144" y="720"/>
                  </a:moveTo>
                  <a:cubicBezTo>
                    <a:pt x="228" y="564"/>
                    <a:pt x="312" y="408"/>
                    <a:pt x="288" y="288"/>
                  </a:cubicBezTo>
                  <a:cubicBezTo>
                    <a:pt x="264" y="168"/>
                    <a:pt x="132" y="84"/>
                    <a:pt x="0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62" name="Freeform 42"/>
            <p:cNvSpPr>
              <a:spLocks/>
            </p:cNvSpPr>
            <p:nvPr/>
          </p:nvSpPr>
          <p:spPr bwMode="auto">
            <a:xfrm>
              <a:off x="5328" y="1719"/>
              <a:ext cx="104" cy="384"/>
            </a:xfrm>
            <a:custGeom>
              <a:avLst/>
              <a:gdLst/>
              <a:ahLst/>
              <a:cxnLst>
                <a:cxn ang="0">
                  <a:pos x="0" y="384"/>
                </a:cxn>
                <a:cxn ang="0">
                  <a:pos x="96" y="144"/>
                </a:cxn>
                <a:cxn ang="0">
                  <a:pos x="48" y="0"/>
                </a:cxn>
              </a:cxnLst>
              <a:rect l="0" t="0" r="r" b="b"/>
              <a:pathLst>
                <a:path w="104" h="384">
                  <a:moveTo>
                    <a:pt x="0" y="384"/>
                  </a:moveTo>
                  <a:cubicBezTo>
                    <a:pt x="44" y="296"/>
                    <a:pt x="88" y="208"/>
                    <a:pt x="96" y="144"/>
                  </a:cubicBezTo>
                  <a:cubicBezTo>
                    <a:pt x="104" y="80"/>
                    <a:pt x="76" y="40"/>
                    <a:pt x="48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graphicFrame>
          <p:nvGraphicFramePr>
            <p:cNvPr id="30763" name="Object 43"/>
            <p:cNvGraphicFramePr>
              <a:graphicFrameLocks noChangeAspect="1"/>
            </p:cNvGraphicFramePr>
            <p:nvPr/>
          </p:nvGraphicFramePr>
          <p:xfrm>
            <a:off x="816" y="2487"/>
            <a:ext cx="624" cy="249"/>
          </p:xfrm>
          <a:graphic>
            <a:graphicData uri="http://schemas.openxmlformats.org/presentationml/2006/ole">
              <p:oleObj spid="_x0000_s30763" name="Equation" r:id="rId3" imgW="507960" imgH="203040" progId="Equation.3">
                <p:embed/>
              </p:oleObj>
            </a:graphicData>
          </a:graphic>
        </p:graphicFrame>
        <p:graphicFrame>
          <p:nvGraphicFramePr>
            <p:cNvPr id="30764" name="Object 44"/>
            <p:cNvGraphicFramePr>
              <a:graphicFrameLocks noChangeAspect="1"/>
            </p:cNvGraphicFramePr>
            <p:nvPr/>
          </p:nvGraphicFramePr>
          <p:xfrm>
            <a:off x="3024" y="2391"/>
            <a:ext cx="453" cy="249"/>
          </p:xfrm>
          <a:graphic>
            <a:graphicData uri="http://schemas.openxmlformats.org/presentationml/2006/ole">
              <p:oleObj spid="_x0000_s30764" name="Equation" r:id="rId4" imgW="368280" imgH="203040" progId="Equation.3">
                <p:embed/>
              </p:oleObj>
            </a:graphicData>
          </a:graphic>
        </p:graphicFrame>
        <p:graphicFrame>
          <p:nvGraphicFramePr>
            <p:cNvPr id="30765" name="Object 45"/>
            <p:cNvGraphicFramePr>
              <a:graphicFrameLocks noChangeAspect="1"/>
            </p:cNvGraphicFramePr>
            <p:nvPr/>
          </p:nvGraphicFramePr>
          <p:xfrm>
            <a:off x="3984" y="1623"/>
            <a:ext cx="546" cy="249"/>
          </p:xfrm>
          <a:graphic>
            <a:graphicData uri="http://schemas.openxmlformats.org/presentationml/2006/ole">
              <p:oleObj spid="_x0000_s30765" name="Equation" r:id="rId5" imgW="444240" imgH="203040" progId="Equation.3">
                <p:embed/>
              </p:oleObj>
            </a:graphicData>
          </a:graphic>
        </p:graphicFrame>
        <p:graphicFrame>
          <p:nvGraphicFramePr>
            <p:cNvPr id="30766" name="Object 46"/>
            <p:cNvGraphicFramePr>
              <a:graphicFrameLocks noChangeAspect="1"/>
            </p:cNvGraphicFramePr>
            <p:nvPr/>
          </p:nvGraphicFramePr>
          <p:xfrm>
            <a:off x="5040" y="2199"/>
            <a:ext cx="546" cy="249"/>
          </p:xfrm>
          <a:graphic>
            <a:graphicData uri="http://schemas.openxmlformats.org/presentationml/2006/ole">
              <p:oleObj spid="_x0000_s30766" name="Equation" r:id="rId6" imgW="444240" imgH="203040" progId="Equation.3">
                <p:embed/>
              </p:oleObj>
            </a:graphicData>
          </a:graphic>
        </p:graphicFrame>
        <p:sp>
          <p:nvSpPr>
            <p:cNvPr id="30767" name="Text Box 47"/>
            <p:cNvSpPr txBox="1">
              <a:spLocks noChangeArrowheads="1"/>
            </p:cNvSpPr>
            <p:nvPr/>
          </p:nvSpPr>
          <p:spPr bwMode="auto">
            <a:xfrm>
              <a:off x="192" y="1095"/>
              <a:ext cx="851" cy="38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lnSpc>
                  <a:spcPct val="70000"/>
                </a:lnSpc>
              </a:pPr>
              <a:r>
                <a:rPr lang="en-US" sz="2400" b="1">
                  <a:solidFill>
                    <a:schemeClr val="tx1"/>
                  </a:solidFill>
                </a:rPr>
                <a:t>Wave </a:t>
              </a:r>
            </a:p>
            <a:p>
              <a:pPr>
                <a:lnSpc>
                  <a:spcPct val="70000"/>
                </a:lnSpc>
              </a:pPr>
              <a:r>
                <a:rPr lang="en-US" sz="2400" b="1">
                  <a:solidFill>
                    <a:schemeClr val="tx1"/>
                  </a:solidFill>
                </a:rPr>
                <a:t>direction</a:t>
              </a:r>
            </a:p>
          </p:txBody>
        </p:sp>
        <p:sp>
          <p:nvSpPr>
            <p:cNvPr id="30768" name="Text Box 48"/>
            <p:cNvSpPr txBox="1">
              <a:spLocks noChangeArrowheads="1"/>
            </p:cNvSpPr>
            <p:nvPr/>
          </p:nvSpPr>
          <p:spPr bwMode="auto">
            <a:xfrm>
              <a:off x="5184" y="1239"/>
              <a:ext cx="25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chemeClr val="tx1"/>
                  </a:solidFill>
                </a:rPr>
                <a:t>V</a:t>
              </a:r>
            </a:p>
          </p:txBody>
        </p:sp>
      </p:grpSp>
      <p:graphicFrame>
        <p:nvGraphicFramePr>
          <p:cNvPr id="30769" name="Object 49"/>
          <p:cNvGraphicFramePr>
            <a:graphicFrameLocks noChangeAspect="1"/>
          </p:cNvGraphicFramePr>
          <p:nvPr/>
        </p:nvGraphicFramePr>
        <p:xfrm>
          <a:off x="762000" y="4953000"/>
          <a:ext cx="3352800" cy="1049338"/>
        </p:xfrm>
        <a:graphic>
          <a:graphicData uri="http://schemas.openxmlformats.org/presentationml/2006/ole">
            <p:oleObj spid="_x0000_s30769" name="Equation" r:id="rId7" imgW="1460160" imgH="457200" progId="Equation.3">
              <p:embed/>
            </p:oleObj>
          </a:graphicData>
        </a:graphic>
      </p:graphicFrame>
      <p:graphicFrame>
        <p:nvGraphicFramePr>
          <p:cNvPr id="30770" name="Object 50"/>
          <p:cNvGraphicFramePr>
            <a:graphicFrameLocks noChangeAspect="1"/>
          </p:cNvGraphicFramePr>
          <p:nvPr/>
        </p:nvGraphicFramePr>
        <p:xfrm>
          <a:off x="4419600" y="4724400"/>
          <a:ext cx="3581400" cy="1836738"/>
        </p:xfrm>
        <a:graphic>
          <a:graphicData uri="http://schemas.openxmlformats.org/presentationml/2006/ole">
            <p:oleObj spid="_x0000_s30770" name="Equation" r:id="rId8" imgW="2158920" imgH="1104840" progId="Equation.3">
              <p:embed/>
            </p:oleObj>
          </a:graphicData>
        </a:graphic>
      </p:graphicFrame>
      <p:sp>
        <p:nvSpPr>
          <p:cNvPr id="30771" name="Text Box 51"/>
          <p:cNvSpPr txBox="1">
            <a:spLocks noChangeArrowheads="1"/>
          </p:cNvSpPr>
          <p:nvPr/>
        </p:nvSpPr>
        <p:spPr bwMode="auto">
          <a:xfrm>
            <a:off x="3048000" y="152400"/>
            <a:ext cx="3124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ko-KR" sz="3600" b="1">
                <a:solidFill>
                  <a:schemeClr val="tx1"/>
                </a:solidFill>
              </a:rPr>
              <a:t>Ship Response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5" name="Text Box 3"/>
          <p:cNvSpPr txBox="1">
            <a:spLocks noChangeArrowheads="1"/>
          </p:cNvSpPr>
          <p:nvPr/>
        </p:nvSpPr>
        <p:spPr bwMode="auto">
          <a:xfrm>
            <a:off x="322263" y="1635125"/>
            <a:ext cx="8821737" cy="469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40000"/>
              </a:lnSpc>
              <a:buFontTx/>
              <a:buChar char="•"/>
            </a:pPr>
            <a:r>
              <a:rPr lang="en-US" sz="2400">
                <a:solidFill>
                  <a:schemeClr val="tx1"/>
                </a:solidFill>
              </a:rPr>
              <a:t> </a:t>
            </a:r>
            <a:r>
              <a:rPr lang="en-US" sz="2400" b="1">
                <a:solidFill>
                  <a:srgbClr val="FF0066"/>
                </a:solidFill>
              </a:rPr>
              <a:t>Encounter Frequency Conditions</a:t>
            </a:r>
          </a:p>
          <a:p>
            <a:pPr>
              <a:lnSpc>
                <a:spcPct val="140000"/>
              </a:lnSpc>
            </a:pPr>
            <a:r>
              <a:rPr lang="en-US" sz="2400" b="1">
                <a:solidFill>
                  <a:schemeClr val="tx1"/>
                </a:solidFill>
              </a:rPr>
              <a:t>  - </a:t>
            </a:r>
            <a:r>
              <a:rPr lang="en-US" sz="2400" b="1" u="sng">
                <a:solidFill>
                  <a:srgbClr val="0000FF"/>
                </a:solidFill>
              </a:rPr>
              <a:t>Head sea</a:t>
            </a:r>
            <a:r>
              <a:rPr lang="en-US" sz="2400" b="1">
                <a:solidFill>
                  <a:schemeClr val="tx1"/>
                </a:solidFill>
              </a:rPr>
              <a:t> : A ship heading directly into the waves will meet the </a:t>
            </a:r>
          </a:p>
          <a:p>
            <a:pPr>
              <a:lnSpc>
                <a:spcPct val="140000"/>
              </a:lnSpc>
            </a:pPr>
            <a:r>
              <a:rPr lang="en-US" sz="2400" b="1">
                <a:solidFill>
                  <a:schemeClr val="tx1"/>
                </a:solidFill>
              </a:rPr>
              <a:t>    successive waves much more quickly and the waves will appear</a:t>
            </a:r>
          </a:p>
          <a:p>
            <a:pPr>
              <a:lnSpc>
                <a:spcPct val="140000"/>
              </a:lnSpc>
            </a:pPr>
            <a:r>
              <a:rPr lang="en-US" sz="2400" b="1">
                <a:solidFill>
                  <a:schemeClr val="tx1"/>
                </a:solidFill>
              </a:rPr>
              <a:t>    to be a much shorter period.</a:t>
            </a:r>
          </a:p>
          <a:p>
            <a:pPr>
              <a:lnSpc>
                <a:spcPct val="140000"/>
              </a:lnSpc>
            </a:pPr>
            <a:r>
              <a:rPr lang="en-US" sz="2400" b="1">
                <a:solidFill>
                  <a:schemeClr val="tx1"/>
                </a:solidFill>
              </a:rPr>
              <a:t> - </a:t>
            </a:r>
            <a:r>
              <a:rPr lang="en-US" sz="2400" b="1" u="sng">
                <a:solidFill>
                  <a:srgbClr val="0000FF"/>
                </a:solidFill>
              </a:rPr>
              <a:t>Following sea</a:t>
            </a:r>
            <a:r>
              <a:rPr lang="en-US" sz="2400" b="1">
                <a:solidFill>
                  <a:schemeClr val="tx1"/>
                </a:solidFill>
              </a:rPr>
              <a:t> : A ship moving in a following sea, the waves will</a:t>
            </a:r>
          </a:p>
          <a:p>
            <a:pPr>
              <a:lnSpc>
                <a:spcPct val="140000"/>
              </a:lnSpc>
            </a:pPr>
            <a:r>
              <a:rPr lang="en-US" sz="2400" b="1">
                <a:solidFill>
                  <a:schemeClr val="tx1"/>
                </a:solidFill>
              </a:rPr>
              <a:t>   appear to have a longer period.</a:t>
            </a:r>
          </a:p>
          <a:p>
            <a:pPr>
              <a:lnSpc>
                <a:spcPct val="140000"/>
              </a:lnSpc>
              <a:buFontTx/>
              <a:buChar char="-"/>
            </a:pPr>
            <a:r>
              <a:rPr lang="en-US" sz="2400" b="1">
                <a:solidFill>
                  <a:schemeClr val="tx1"/>
                </a:solidFill>
              </a:rPr>
              <a:t> </a:t>
            </a:r>
            <a:r>
              <a:rPr lang="en-US" sz="2400" b="1" u="sng">
                <a:solidFill>
                  <a:srgbClr val="0000FF"/>
                </a:solidFill>
              </a:rPr>
              <a:t>Beam sea</a:t>
            </a:r>
            <a:r>
              <a:rPr lang="en-US" sz="2400" b="1">
                <a:solidFill>
                  <a:schemeClr val="tx1"/>
                </a:solidFill>
              </a:rPr>
              <a:t> : If wave approaches a moving ship from the broadside</a:t>
            </a:r>
          </a:p>
          <a:p>
            <a:pPr>
              <a:lnSpc>
                <a:spcPct val="140000"/>
              </a:lnSpc>
            </a:pPr>
            <a:r>
              <a:rPr lang="en-US" sz="2400" b="1">
                <a:solidFill>
                  <a:schemeClr val="tx1"/>
                </a:solidFill>
              </a:rPr>
              <a:t>   there will be no difference between wave period and apparent </a:t>
            </a:r>
          </a:p>
          <a:p>
            <a:pPr>
              <a:lnSpc>
                <a:spcPct val="140000"/>
              </a:lnSpc>
            </a:pPr>
            <a:r>
              <a:rPr lang="en-US" sz="2400" b="1">
                <a:solidFill>
                  <a:schemeClr val="tx1"/>
                </a:solidFill>
              </a:rPr>
              <a:t>   period experienced by the ship</a:t>
            </a:r>
          </a:p>
        </p:txBody>
      </p:sp>
      <p:sp>
        <p:nvSpPr>
          <p:cNvPr id="100356" name="Text Box 4"/>
          <p:cNvSpPr txBox="1">
            <a:spLocks noChangeArrowheads="1"/>
          </p:cNvSpPr>
          <p:nvPr/>
        </p:nvSpPr>
        <p:spPr bwMode="auto">
          <a:xfrm>
            <a:off x="3048000" y="152400"/>
            <a:ext cx="3124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ko-KR" sz="3600" b="1">
                <a:solidFill>
                  <a:schemeClr val="tx1"/>
                </a:solidFill>
              </a:rPr>
              <a:t>Ship Response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381000" y="1143000"/>
            <a:ext cx="4240213" cy="457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bg1"/>
                </a:solidFill>
                <a:latin typeface="Arial" pitchFamily="34" charset="0"/>
              </a:rPr>
              <a:t>Rigid Body Motion of a Ship</a:t>
            </a:r>
            <a:endParaRPr lang="en-US" sz="2400" b="1" i="1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2773" name="Text Box 5"/>
          <p:cNvSpPr txBox="1">
            <a:spLocks noChangeArrowheads="1"/>
          </p:cNvSpPr>
          <p:nvPr/>
        </p:nvSpPr>
        <p:spPr bwMode="auto">
          <a:xfrm>
            <a:off x="990600" y="5334000"/>
            <a:ext cx="6592888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 sz="2400" b="1">
                <a:solidFill>
                  <a:schemeClr val="tx1"/>
                </a:solidFill>
              </a:rPr>
              <a:t> Translational motion : surge, sway, heave</a:t>
            </a:r>
          </a:p>
          <a:p>
            <a:pPr>
              <a:buFontTx/>
              <a:buChar char="•"/>
            </a:pPr>
            <a:r>
              <a:rPr lang="en-US" sz="2400" b="1">
                <a:solidFill>
                  <a:schemeClr val="tx1"/>
                </a:solidFill>
              </a:rPr>
              <a:t> Rotational motion : roll, pitch, yaw </a:t>
            </a:r>
          </a:p>
          <a:p>
            <a:pPr>
              <a:buFontTx/>
              <a:buChar char="•"/>
            </a:pPr>
            <a:r>
              <a:rPr lang="en-US" sz="2400" b="1">
                <a:solidFill>
                  <a:schemeClr val="tx1"/>
                </a:solidFill>
              </a:rPr>
              <a:t> Simple harmonic motion : </a:t>
            </a:r>
            <a:r>
              <a:rPr lang="en-US" sz="2400" b="1" i="1" u="sng">
                <a:solidFill>
                  <a:srgbClr val="FF0066"/>
                </a:solidFill>
              </a:rPr>
              <a:t>Heave, Pitch and Roll</a:t>
            </a:r>
          </a:p>
        </p:txBody>
      </p:sp>
      <p:grpSp>
        <p:nvGrpSpPr>
          <p:cNvPr id="32774" name="Group 6"/>
          <p:cNvGrpSpPr>
            <a:grpSpLocks/>
          </p:cNvGrpSpPr>
          <p:nvPr/>
        </p:nvGrpSpPr>
        <p:grpSpPr bwMode="auto">
          <a:xfrm>
            <a:off x="1752600" y="1981200"/>
            <a:ext cx="6702425" cy="3124200"/>
            <a:chOff x="950" y="1200"/>
            <a:chExt cx="4222" cy="1968"/>
          </a:xfrm>
        </p:grpSpPr>
        <p:sp>
          <p:nvSpPr>
            <p:cNvPr id="32775" name="AutoShape 7"/>
            <p:cNvSpPr>
              <a:spLocks noChangeArrowheads="1"/>
            </p:cNvSpPr>
            <p:nvPr/>
          </p:nvSpPr>
          <p:spPr bwMode="auto">
            <a:xfrm>
              <a:off x="4752" y="1872"/>
              <a:ext cx="384" cy="336"/>
            </a:xfrm>
            <a:prstGeom prst="curvedDownArrow">
              <a:avLst>
                <a:gd name="adj1" fmla="val 22857"/>
                <a:gd name="adj2" fmla="val 45714"/>
                <a:gd name="adj3" fmla="val 33333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76" name="AutoShape 8"/>
            <p:cNvSpPr>
              <a:spLocks noChangeArrowheads="1"/>
            </p:cNvSpPr>
            <p:nvPr/>
          </p:nvSpPr>
          <p:spPr bwMode="auto">
            <a:xfrm>
              <a:off x="3216" y="2832"/>
              <a:ext cx="432" cy="336"/>
            </a:xfrm>
            <a:prstGeom prst="curvedRightArrow">
              <a:avLst>
                <a:gd name="adj1" fmla="val 20000"/>
                <a:gd name="adj2" fmla="val 40000"/>
                <a:gd name="adj3" fmla="val 4285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77" name="Freeform 9"/>
            <p:cNvSpPr>
              <a:spLocks/>
            </p:cNvSpPr>
            <p:nvPr/>
          </p:nvSpPr>
          <p:spPr bwMode="auto">
            <a:xfrm rot="147345">
              <a:off x="1451" y="1731"/>
              <a:ext cx="3024" cy="432"/>
            </a:xfrm>
            <a:custGeom>
              <a:avLst/>
              <a:gdLst/>
              <a:ahLst/>
              <a:cxnLst>
                <a:cxn ang="0">
                  <a:pos x="0" y="432"/>
                </a:cxn>
                <a:cxn ang="0">
                  <a:pos x="432" y="240"/>
                </a:cxn>
                <a:cxn ang="0">
                  <a:pos x="960" y="96"/>
                </a:cxn>
                <a:cxn ang="0">
                  <a:pos x="1584" y="48"/>
                </a:cxn>
                <a:cxn ang="0">
                  <a:pos x="2352" y="0"/>
                </a:cxn>
                <a:cxn ang="0">
                  <a:pos x="3024" y="48"/>
                </a:cxn>
              </a:cxnLst>
              <a:rect l="0" t="0" r="r" b="b"/>
              <a:pathLst>
                <a:path w="3024" h="432">
                  <a:moveTo>
                    <a:pt x="0" y="432"/>
                  </a:moveTo>
                  <a:cubicBezTo>
                    <a:pt x="136" y="364"/>
                    <a:pt x="272" y="296"/>
                    <a:pt x="432" y="240"/>
                  </a:cubicBezTo>
                  <a:cubicBezTo>
                    <a:pt x="592" y="184"/>
                    <a:pt x="768" y="128"/>
                    <a:pt x="960" y="96"/>
                  </a:cubicBezTo>
                  <a:cubicBezTo>
                    <a:pt x="1152" y="64"/>
                    <a:pt x="1352" y="64"/>
                    <a:pt x="1584" y="48"/>
                  </a:cubicBezTo>
                  <a:cubicBezTo>
                    <a:pt x="1816" y="32"/>
                    <a:pt x="2112" y="0"/>
                    <a:pt x="2352" y="0"/>
                  </a:cubicBezTo>
                  <a:cubicBezTo>
                    <a:pt x="2592" y="0"/>
                    <a:pt x="2808" y="24"/>
                    <a:pt x="3024" y="48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778" name="Freeform 10"/>
            <p:cNvSpPr>
              <a:spLocks/>
            </p:cNvSpPr>
            <p:nvPr/>
          </p:nvSpPr>
          <p:spPr bwMode="auto">
            <a:xfrm rot="147345">
              <a:off x="1437" y="2170"/>
              <a:ext cx="3360" cy="19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0" y="96"/>
                </a:cxn>
                <a:cxn ang="0">
                  <a:pos x="624" y="144"/>
                </a:cxn>
                <a:cxn ang="0">
                  <a:pos x="1008" y="192"/>
                </a:cxn>
                <a:cxn ang="0">
                  <a:pos x="1680" y="144"/>
                </a:cxn>
                <a:cxn ang="0">
                  <a:pos x="2928" y="48"/>
                </a:cxn>
                <a:cxn ang="0">
                  <a:pos x="3360" y="0"/>
                </a:cxn>
              </a:cxnLst>
              <a:rect l="0" t="0" r="r" b="b"/>
              <a:pathLst>
                <a:path w="3360" h="192">
                  <a:moveTo>
                    <a:pt x="0" y="0"/>
                  </a:moveTo>
                  <a:cubicBezTo>
                    <a:pt x="68" y="36"/>
                    <a:pt x="136" y="72"/>
                    <a:pt x="240" y="96"/>
                  </a:cubicBezTo>
                  <a:cubicBezTo>
                    <a:pt x="344" y="120"/>
                    <a:pt x="496" y="128"/>
                    <a:pt x="624" y="144"/>
                  </a:cubicBezTo>
                  <a:cubicBezTo>
                    <a:pt x="752" y="160"/>
                    <a:pt x="832" y="192"/>
                    <a:pt x="1008" y="192"/>
                  </a:cubicBezTo>
                  <a:cubicBezTo>
                    <a:pt x="1184" y="192"/>
                    <a:pt x="1360" y="168"/>
                    <a:pt x="1680" y="144"/>
                  </a:cubicBezTo>
                  <a:cubicBezTo>
                    <a:pt x="2000" y="120"/>
                    <a:pt x="2648" y="72"/>
                    <a:pt x="2928" y="48"/>
                  </a:cubicBezTo>
                  <a:cubicBezTo>
                    <a:pt x="3208" y="24"/>
                    <a:pt x="3284" y="12"/>
                    <a:pt x="3360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779" name="Line 11"/>
            <p:cNvSpPr>
              <a:spLocks noChangeShapeType="1"/>
            </p:cNvSpPr>
            <p:nvPr/>
          </p:nvSpPr>
          <p:spPr bwMode="auto">
            <a:xfrm rot="147345">
              <a:off x="4472" y="1851"/>
              <a:ext cx="336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780" name="Line 12"/>
            <p:cNvSpPr>
              <a:spLocks noChangeShapeType="1"/>
            </p:cNvSpPr>
            <p:nvPr/>
          </p:nvSpPr>
          <p:spPr bwMode="auto">
            <a:xfrm rot="147345">
              <a:off x="4793" y="2242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781" name="Freeform 13"/>
            <p:cNvSpPr>
              <a:spLocks/>
            </p:cNvSpPr>
            <p:nvPr/>
          </p:nvSpPr>
          <p:spPr bwMode="auto">
            <a:xfrm rot="147345">
              <a:off x="1430" y="2170"/>
              <a:ext cx="3360" cy="55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0" y="336"/>
                </a:cxn>
                <a:cxn ang="0">
                  <a:pos x="912" y="528"/>
                </a:cxn>
                <a:cxn ang="0">
                  <a:pos x="2304" y="480"/>
                </a:cxn>
                <a:cxn ang="0">
                  <a:pos x="3360" y="336"/>
                </a:cxn>
              </a:cxnLst>
              <a:rect l="0" t="0" r="r" b="b"/>
              <a:pathLst>
                <a:path w="3360" h="552">
                  <a:moveTo>
                    <a:pt x="0" y="0"/>
                  </a:moveTo>
                  <a:cubicBezTo>
                    <a:pt x="44" y="124"/>
                    <a:pt x="88" y="248"/>
                    <a:pt x="240" y="336"/>
                  </a:cubicBezTo>
                  <a:cubicBezTo>
                    <a:pt x="392" y="424"/>
                    <a:pt x="568" y="504"/>
                    <a:pt x="912" y="528"/>
                  </a:cubicBezTo>
                  <a:cubicBezTo>
                    <a:pt x="1256" y="552"/>
                    <a:pt x="1896" y="512"/>
                    <a:pt x="2304" y="480"/>
                  </a:cubicBezTo>
                  <a:cubicBezTo>
                    <a:pt x="2712" y="448"/>
                    <a:pt x="3036" y="392"/>
                    <a:pt x="3360" y="33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782" name="Line 14"/>
            <p:cNvSpPr>
              <a:spLocks noChangeShapeType="1"/>
            </p:cNvSpPr>
            <p:nvPr/>
          </p:nvSpPr>
          <p:spPr bwMode="auto">
            <a:xfrm rot="-21632609" flipH="1" flipV="1">
              <a:off x="964" y="2068"/>
              <a:ext cx="3980" cy="3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783" name="Line 15"/>
            <p:cNvSpPr>
              <a:spLocks noChangeShapeType="1"/>
            </p:cNvSpPr>
            <p:nvPr/>
          </p:nvSpPr>
          <p:spPr bwMode="auto">
            <a:xfrm rot="147345" flipH="1" flipV="1">
              <a:off x="2767" y="1504"/>
              <a:ext cx="1359" cy="123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784" name="Line 16"/>
            <p:cNvSpPr>
              <a:spLocks noChangeShapeType="1"/>
            </p:cNvSpPr>
            <p:nvPr/>
          </p:nvSpPr>
          <p:spPr bwMode="auto">
            <a:xfrm>
              <a:off x="3408" y="1248"/>
              <a:ext cx="0" cy="177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785" name="AutoShape 17"/>
            <p:cNvSpPr>
              <a:spLocks noChangeArrowheads="1"/>
            </p:cNvSpPr>
            <p:nvPr/>
          </p:nvSpPr>
          <p:spPr bwMode="auto">
            <a:xfrm flipH="1">
              <a:off x="2688" y="1488"/>
              <a:ext cx="480" cy="240"/>
            </a:xfrm>
            <a:prstGeom prst="curvedDownArrow">
              <a:avLst>
                <a:gd name="adj1" fmla="val 40000"/>
                <a:gd name="adj2" fmla="val 80000"/>
                <a:gd name="adj3" fmla="val 33333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86" name="AutoShape 18"/>
            <p:cNvSpPr>
              <a:spLocks noChangeArrowheads="1"/>
            </p:cNvSpPr>
            <p:nvPr/>
          </p:nvSpPr>
          <p:spPr bwMode="auto">
            <a:xfrm>
              <a:off x="3552" y="1248"/>
              <a:ext cx="144" cy="432"/>
            </a:xfrm>
            <a:prstGeom prst="upDownArrow">
              <a:avLst>
                <a:gd name="adj1" fmla="val 50000"/>
                <a:gd name="adj2" fmla="val 6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87" name="AutoShape 19"/>
            <p:cNvSpPr>
              <a:spLocks noChangeArrowheads="1"/>
            </p:cNvSpPr>
            <p:nvPr/>
          </p:nvSpPr>
          <p:spPr bwMode="auto">
            <a:xfrm>
              <a:off x="1008" y="1872"/>
              <a:ext cx="528" cy="144"/>
            </a:xfrm>
            <a:prstGeom prst="leftRightArrow">
              <a:avLst>
                <a:gd name="adj1" fmla="val 50000"/>
                <a:gd name="adj2" fmla="val 73333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88" name="AutoShape 20"/>
            <p:cNvSpPr>
              <a:spLocks noChangeArrowheads="1"/>
            </p:cNvSpPr>
            <p:nvPr/>
          </p:nvSpPr>
          <p:spPr bwMode="auto">
            <a:xfrm rot="-2484120">
              <a:off x="3984" y="2304"/>
              <a:ext cx="144" cy="480"/>
            </a:xfrm>
            <a:prstGeom prst="upDownArrow">
              <a:avLst>
                <a:gd name="adj1" fmla="val 50000"/>
                <a:gd name="adj2" fmla="val 6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89" name="Text Box 21"/>
            <p:cNvSpPr txBox="1">
              <a:spLocks noChangeArrowheads="1"/>
            </p:cNvSpPr>
            <p:nvPr/>
          </p:nvSpPr>
          <p:spPr bwMode="auto">
            <a:xfrm>
              <a:off x="950" y="1514"/>
              <a:ext cx="53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>
                  <a:solidFill>
                    <a:schemeClr val="tx1"/>
                  </a:solidFill>
                </a:rPr>
                <a:t>surge</a:t>
              </a:r>
            </a:p>
          </p:txBody>
        </p:sp>
        <p:sp>
          <p:nvSpPr>
            <p:cNvPr id="32790" name="Text Box 22"/>
            <p:cNvSpPr txBox="1">
              <a:spLocks noChangeArrowheads="1"/>
            </p:cNvSpPr>
            <p:nvPr/>
          </p:nvSpPr>
          <p:spPr bwMode="auto">
            <a:xfrm>
              <a:off x="4790" y="1562"/>
              <a:ext cx="38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>
                  <a:solidFill>
                    <a:schemeClr val="tx1"/>
                  </a:solidFill>
                </a:rPr>
                <a:t>roll</a:t>
              </a:r>
            </a:p>
          </p:txBody>
        </p:sp>
        <p:sp>
          <p:nvSpPr>
            <p:cNvPr id="32791" name="Text Box 23"/>
            <p:cNvSpPr txBox="1">
              <a:spLocks noChangeArrowheads="1"/>
            </p:cNvSpPr>
            <p:nvPr/>
          </p:nvSpPr>
          <p:spPr bwMode="auto">
            <a:xfrm>
              <a:off x="2448" y="1200"/>
              <a:ext cx="49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400">
                  <a:solidFill>
                    <a:schemeClr val="tx1"/>
                  </a:solidFill>
                </a:rPr>
                <a:t>pitch</a:t>
              </a:r>
            </a:p>
          </p:txBody>
        </p:sp>
        <p:sp>
          <p:nvSpPr>
            <p:cNvPr id="32792" name="Text Box 24"/>
            <p:cNvSpPr txBox="1">
              <a:spLocks noChangeArrowheads="1"/>
            </p:cNvSpPr>
            <p:nvPr/>
          </p:nvSpPr>
          <p:spPr bwMode="auto">
            <a:xfrm>
              <a:off x="3686" y="1274"/>
              <a:ext cx="56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>
                  <a:solidFill>
                    <a:schemeClr val="tx1"/>
                  </a:solidFill>
                </a:rPr>
                <a:t>heave</a:t>
              </a:r>
            </a:p>
          </p:txBody>
        </p:sp>
        <p:sp>
          <p:nvSpPr>
            <p:cNvPr id="32793" name="Text Box 25"/>
            <p:cNvSpPr txBox="1">
              <a:spLocks noChangeArrowheads="1"/>
            </p:cNvSpPr>
            <p:nvPr/>
          </p:nvSpPr>
          <p:spPr bwMode="auto">
            <a:xfrm>
              <a:off x="4262" y="2618"/>
              <a:ext cx="51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>
                  <a:solidFill>
                    <a:schemeClr val="tx1"/>
                  </a:solidFill>
                </a:rPr>
                <a:t>sway</a:t>
              </a:r>
            </a:p>
          </p:txBody>
        </p:sp>
        <p:sp>
          <p:nvSpPr>
            <p:cNvPr id="32794" name="Text Box 26"/>
            <p:cNvSpPr txBox="1">
              <a:spLocks noChangeArrowheads="1"/>
            </p:cNvSpPr>
            <p:nvPr/>
          </p:nvSpPr>
          <p:spPr bwMode="auto">
            <a:xfrm>
              <a:off x="2688" y="2832"/>
              <a:ext cx="4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>
                  <a:solidFill>
                    <a:schemeClr val="tx1"/>
                  </a:solidFill>
                </a:rPr>
                <a:t>yaw</a:t>
              </a:r>
            </a:p>
          </p:txBody>
        </p:sp>
      </p:grpSp>
      <p:sp>
        <p:nvSpPr>
          <p:cNvPr id="32795" name="Text Box 27"/>
          <p:cNvSpPr txBox="1">
            <a:spLocks noChangeArrowheads="1"/>
          </p:cNvSpPr>
          <p:nvPr/>
        </p:nvSpPr>
        <p:spPr bwMode="auto">
          <a:xfrm>
            <a:off x="365125" y="1819275"/>
            <a:ext cx="33321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u="sng">
                <a:solidFill>
                  <a:schemeClr val="tx1"/>
                </a:solidFill>
              </a:rPr>
              <a:t>6 degrees of freedom</a:t>
            </a:r>
          </a:p>
        </p:txBody>
      </p:sp>
      <p:sp>
        <p:nvSpPr>
          <p:cNvPr id="32796" name="Text Box 28"/>
          <p:cNvSpPr txBox="1">
            <a:spLocks noChangeArrowheads="1"/>
          </p:cNvSpPr>
          <p:nvPr/>
        </p:nvSpPr>
        <p:spPr bwMode="auto">
          <a:xfrm>
            <a:off x="3048000" y="120650"/>
            <a:ext cx="3124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ko-KR" sz="3600" b="1">
                <a:solidFill>
                  <a:schemeClr val="tx1"/>
                </a:solidFill>
              </a:rPr>
              <a:t>Ship Response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381000" y="990600"/>
            <a:ext cx="2165350" cy="457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bg1"/>
                </a:solidFill>
                <a:latin typeface="Arial" pitchFamily="34" charset="0"/>
              </a:rPr>
              <a:t>Heave Motion</a:t>
            </a:r>
            <a:endParaRPr lang="en-US" sz="2400" b="1" i="1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3798" name="Text Box 6"/>
          <p:cNvSpPr txBox="1">
            <a:spLocks noChangeArrowheads="1"/>
          </p:cNvSpPr>
          <p:nvPr/>
        </p:nvSpPr>
        <p:spPr bwMode="auto">
          <a:xfrm>
            <a:off x="457200" y="1676400"/>
            <a:ext cx="5151438" cy="47625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tx1"/>
                </a:solidFill>
              </a:rPr>
              <a:t>Generation of restoring force in heave</a:t>
            </a:r>
          </a:p>
        </p:txBody>
      </p:sp>
      <p:sp>
        <p:nvSpPr>
          <p:cNvPr id="33800" name="Line 8"/>
          <p:cNvSpPr>
            <a:spLocks noChangeShapeType="1"/>
          </p:cNvSpPr>
          <p:nvPr/>
        </p:nvSpPr>
        <p:spPr bwMode="auto">
          <a:xfrm>
            <a:off x="3657600" y="4191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01" name="Line 9"/>
          <p:cNvSpPr>
            <a:spLocks noChangeShapeType="1"/>
          </p:cNvSpPr>
          <p:nvPr/>
        </p:nvSpPr>
        <p:spPr bwMode="auto">
          <a:xfrm flipV="1">
            <a:off x="3657600" y="48768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02" name="Text Box 10"/>
          <p:cNvSpPr txBox="1">
            <a:spLocks noChangeArrowheads="1"/>
          </p:cNvSpPr>
          <p:nvPr/>
        </p:nvSpPr>
        <p:spPr bwMode="auto">
          <a:xfrm>
            <a:off x="3276600" y="4419600"/>
            <a:ext cx="319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b="1">
                <a:solidFill>
                  <a:schemeClr val="tx1"/>
                </a:solidFill>
              </a:rPr>
              <a:t>z</a:t>
            </a:r>
          </a:p>
        </p:txBody>
      </p:sp>
      <p:sp>
        <p:nvSpPr>
          <p:cNvPr id="33803" name="Line 11"/>
          <p:cNvSpPr>
            <a:spLocks noChangeShapeType="1"/>
          </p:cNvSpPr>
          <p:nvPr/>
        </p:nvSpPr>
        <p:spPr bwMode="auto">
          <a:xfrm>
            <a:off x="6629400" y="3733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04" name="Line 12"/>
          <p:cNvSpPr>
            <a:spLocks noChangeShapeType="1"/>
          </p:cNvSpPr>
          <p:nvPr/>
        </p:nvSpPr>
        <p:spPr bwMode="auto">
          <a:xfrm flipV="1">
            <a:off x="6629400" y="4572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05" name="Text Box 13"/>
          <p:cNvSpPr txBox="1">
            <a:spLocks noChangeArrowheads="1"/>
          </p:cNvSpPr>
          <p:nvPr/>
        </p:nvSpPr>
        <p:spPr bwMode="auto">
          <a:xfrm>
            <a:off x="6400800" y="4114800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b="1">
                <a:solidFill>
                  <a:schemeClr val="tx1"/>
                </a:solidFill>
              </a:rPr>
              <a:t>z</a:t>
            </a:r>
          </a:p>
        </p:txBody>
      </p:sp>
      <p:sp>
        <p:nvSpPr>
          <p:cNvPr id="33806" name="Text Box 14"/>
          <p:cNvSpPr txBox="1">
            <a:spLocks noChangeArrowheads="1"/>
          </p:cNvSpPr>
          <p:nvPr/>
        </p:nvSpPr>
        <p:spPr bwMode="auto">
          <a:xfrm>
            <a:off x="3048000" y="152400"/>
            <a:ext cx="3124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ko-KR" sz="3600" b="1">
                <a:solidFill>
                  <a:schemeClr val="tx1"/>
                </a:solidFill>
              </a:rPr>
              <a:t>Ship Response</a:t>
            </a:r>
          </a:p>
        </p:txBody>
      </p:sp>
      <p:graphicFrame>
        <p:nvGraphicFramePr>
          <p:cNvPr id="118784" name="Object 0"/>
          <p:cNvGraphicFramePr>
            <a:graphicFrameLocks noChangeAspect="1"/>
          </p:cNvGraphicFramePr>
          <p:nvPr/>
        </p:nvGraphicFramePr>
        <p:xfrm>
          <a:off x="6521450" y="2573338"/>
          <a:ext cx="336550" cy="398462"/>
        </p:xfrm>
        <a:graphic>
          <a:graphicData uri="http://schemas.openxmlformats.org/presentationml/2006/ole">
            <p:oleObj spid="_x0000_s118784" name="Equation" r:id="rId3" imgW="139680" imgH="164880" progId="Equation.3">
              <p:embed/>
            </p:oleObj>
          </a:graphicData>
        </a:graphic>
      </p:graphicFrame>
      <p:sp>
        <p:nvSpPr>
          <p:cNvPr id="33808" name="AutoShape 16"/>
          <p:cNvSpPr>
            <a:spLocks noChangeAspect="1" noChangeArrowheads="1" noTextEdit="1"/>
          </p:cNvSpPr>
          <p:nvPr/>
        </p:nvSpPr>
        <p:spPr bwMode="auto">
          <a:xfrm>
            <a:off x="304800" y="2209800"/>
            <a:ext cx="8839200" cy="4249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10" name="Line 18"/>
          <p:cNvSpPr>
            <a:spLocks noChangeShapeType="1"/>
          </p:cNvSpPr>
          <p:nvPr/>
        </p:nvSpPr>
        <p:spPr bwMode="auto">
          <a:xfrm>
            <a:off x="671513" y="4540250"/>
            <a:ext cx="8426450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11" name="Line 19"/>
          <p:cNvSpPr>
            <a:spLocks noChangeShapeType="1"/>
          </p:cNvSpPr>
          <p:nvPr/>
        </p:nvSpPr>
        <p:spPr bwMode="auto">
          <a:xfrm flipH="1">
            <a:off x="304800" y="4540250"/>
            <a:ext cx="366713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12" name="Line 20"/>
          <p:cNvSpPr>
            <a:spLocks noChangeShapeType="1"/>
          </p:cNvSpPr>
          <p:nvPr/>
        </p:nvSpPr>
        <p:spPr bwMode="auto">
          <a:xfrm>
            <a:off x="1038225" y="3808413"/>
            <a:ext cx="1465263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13" name="Line 21"/>
          <p:cNvSpPr>
            <a:spLocks noChangeShapeType="1"/>
          </p:cNvSpPr>
          <p:nvPr/>
        </p:nvSpPr>
        <p:spPr bwMode="auto">
          <a:xfrm>
            <a:off x="2503488" y="3808413"/>
            <a:ext cx="1587" cy="1096962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14" name="Line 22"/>
          <p:cNvSpPr>
            <a:spLocks noChangeShapeType="1"/>
          </p:cNvSpPr>
          <p:nvPr/>
        </p:nvSpPr>
        <p:spPr bwMode="auto">
          <a:xfrm>
            <a:off x="1038225" y="3808413"/>
            <a:ext cx="1588" cy="1096962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15" name="Line 23"/>
          <p:cNvSpPr>
            <a:spLocks noChangeShapeType="1"/>
          </p:cNvSpPr>
          <p:nvPr/>
        </p:nvSpPr>
        <p:spPr bwMode="auto">
          <a:xfrm>
            <a:off x="304800" y="6443663"/>
            <a:ext cx="1588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16" name="Line 24"/>
          <p:cNvSpPr>
            <a:spLocks noChangeShapeType="1"/>
          </p:cNvSpPr>
          <p:nvPr/>
        </p:nvSpPr>
        <p:spPr bwMode="auto">
          <a:xfrm flipH="1">
            <a:off x="2487613" y="4905375"/>
            <a:ext cx="15875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17" name="Line 25"/>
          <p:cNvSpPr>
            <a:spLocks noChangeShapeType="1"/>
          </p:cNvSpPr>
          <p:nvPr/>
        </p:nvSpPr>
        <p:spPr bwMode="auto">
          <a:xfrm>
            <a:off x="304800" y="6443663"/>
            <a:ext cx="1588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18" name="Line 26"/>
          <p:cNvSpPr>
            <a:spLocks noChangeShapeType="1"/>
          </p:cNvSpPr>
          <p:nvPr/>
        </p:nvSpPr>
        <p:spPr bwMode="auto">
          <a:xfrm>
            <a:off x="304800" y="6443663"/>
            <a:ext cx="1588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19" name="Freeform 27"/>
          <p:cNvSpPr>
            <a:spLocks/>
          </p:cNvSpPr>
          <p:nvPr/>
        </p:nvSpPr>
        <p:spPr bwMode="auto">
          <a:xfrm>
            <a:off x="1038225" y="4891088"/>
            <a:ext cx="1465263" cy="563562"/>
          </a:xfrm>
          <a:custGeom>
            <a:avLst/>
            <a:gdLst/>
            <a:ahLst/>
            <a:cxnLst>
              <a:cxn ang="0">
                <a:pos x="923" y="0"/>
              </a:cxn>
              <a:cxn ang="0">
                <a:pos x="894" y="76"/>
              </a:cxn>
              <a:cxn ang="0">
                <a:pos x="855" y="144"/>
              </a:cxn>
              <a:cxn ang="0">
                <a:pos x="807" y="201"/>
              </a:cxn>
              <a:cxn ang="0">
                <a:pos x="750" y="259"/>
              </a:cxn>
              <a:cxn ang="0">
                <a:pos x="682" y="297"/>
              </a:cxn>
              <a:cxn ang="0">
                <a:pos x="615" y="326"/>
              </a:cxn>
              <a:cxn ang="0">
                <a:pos x="538" y="345"/>
              </a:cxn>
              <a:cxn ang="0">
                <a:pos x="461" y="355"/>
              </a:cxn>
              <a:cxn ang="0">
                <a:pos x="384" y="345"/>
              </a:cxn>
              <a:cxn ang="0">
                <a:pos x="307" y="326"/>
              </a:cxn>
              <a:cxn ang="0">
                <a:pos x="230" y="297"/>
              </a:cxn>
              <a:cxn ang="0">
                <a:pos x="163" y="259"/>
              </a:cxn>
              <a:cxn ang="0">
                <a:pos x="105" y="201"/>
              </a:cxn>
              <a:cxn ang="0">
                <a:pos x="57" y="144"/>
              </a:cxn>
              <a:cxn ang="0">
                <a:pos x="28" y="76"/>
              </a:cxn>
              <a:cxn ang="0">
                <a:pos x="0" y="0"/>
              </a:cxn>
            </a:cxnLst>
            <a:rect l="0" t="0" r="r" b="b"/>
            <a:pathLst>
              <a:path w="923" h="355">
                <a:moveTo>
                  <a:pt x="923" y="0"/>
                </a:moveTo>
                <a:lnTo>
                  <a:pt x="894" y="76"/>
                </a:lnTo>
                <a:lnTo>
                  <a:pt x="855" y="144"/>
                </a:lnTo>
                <a:lnTo>
                  <a:pt x="807" y="201"/>
                </a:lnTo>
                <a:lnTo>
                  <a:pt x="750" y="259"/>
                </a:lnTo>
                <a:lnTo>
                  <a:pt x="682" y="297"/>
                </a:lnTo>
                <a:lnTo>
                  <a:pt x="615" y="326"/>
                </a:lnTo>
                <a:lnTo>
                  <a:pt x="538" y="345"/>
                </a:lnTo>
                <a:lnTo>
                  <a:pt x="461" y="355"/>
                </a:lnTo>
                <a:lnTo>
                  <a:pt x="384" y="345"/>
                </a:lnTo>
                <a:lnTo>
                  <a:pt x="307" y="326"/>
                </a:lnTo>
                <a:lnTo>
                  <a:pt x="230" y="297"/>
                </a:lnTo>
                <a:lnTo>
                  <a:pt x="163" y="259"/>
                </a:lnTo>
                <a:lnTo>
                  <a:pt x="105" y="201"/>
                </a:lnTo>
                <a:lnTo>
                  <a:pt x="57" y="144"/>
                </a:lnTo>
                <a:lnTo>
                  <a:pt x="28" y="76"/>
                </a:lnTo>
                <a:lnTo>
                  <a:pt x="0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21" name="Rectangle 29"/>
          <p:cNvSpPr>
            <a:spLocks noChangeArrowheads="1"/>
          </p:cNvSpPr>
          <p:nvPr/>
        </p:nvSpPr>
        <p:spPr bwMode="auto">
          <a:xfrm>
            <a:off x="915988" y="2636838"/>
            <a:ext cx="490537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300" b="1">
                <a:solidFill>
                  <a:srgbClr val="000000"/>
                </a:solidFill>
              </a:rPr>
              <a:t> = F</a:t>
            </a:r>
            <a:endParaRPr lang="en-US"/>
          </a:p>
        </p:txBody>
      </p:sp>
      <p:sp>
        <p:nvSpPr>
          <p:cNvPr id="33822" name="Rectangle 30"/>
          <p:cNvSpPr>
            <a:spLocks noChangeArrowheads="1"/>
          </p:cNvSpPr>
          <p:nvPr/>
        </p:nvSpPr>
        <p:spPr bwMode="auto">
          <a:xfrm>
            <a:off x="1403350" y="2787650"/>
            <a:ext cx="109538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300" b="1">
                <a:solidFill>
                  <a:srgbClr val="000000"/>
                </a:solidFill>
              </a:rPr>
              <a:t>B</a:t>
            </a:r>
            <a:endParaRPr lang="en-US"/>
          </a:p>
        </p:txBody>
      </p:sp>
      <p:sp>
        <p:nvSpPr>
          <p:cNvPr id="33823" name="Rectangle 31"/>
          <p:cNvSpPr>
            <a:spLocks noChangeArrowheads="1"/>
          </p:cNvSpPr>
          <p:nvPr/>
        </p:nvSpPr>
        <p:spPr bwMode="auto">
          <a:xfrm>
            <a:off x="701675" y="3200400"/>
            <a:ext cx="2033588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900">
                <a:solidFill>
                  <a:srgbClr val="000000"/>
                </a:solidFill>
              </a:rPr>
              <a:t>Zero Resultant Force</a:t>
            </a:r>
            <a:endParaRPr lang="en-US"/>
          </a:p>
        </p:txBody>
      </p:sp>
      <p:sp>
        <p:nvSpPr>
          <p:cNvPr id="33824" name="Line 32"/>
          <p:cNvSpPr>
            <a:spLocks noChangeShapeType="1"/>
          </p:cNvSpPr>
          <p:nvPr/>
        </p:nvSpPr>
        <p:spPr bwMode="auto">
          <a:xfrm>
            <a:off x="3968750" y="4175125"/>
            <a:ext cx="1465263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25" name="Line 33"/>
          <p:cNvSpPr>
            <a:spLocks noChangeShapeType="1"/>
          </p:cNvSpPr>
          <p:nvPr/>
        </p:nvSpPr>
        <p:spPr bwMode="auto">
          <a:xfrm>
            <a:off x="5434013" y="4175125"/>
            <a:ext cx="1587" cy="10969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26" name="Line 34"/>
          <p:cNvSpPr>
            <a:spLocks noChangeShapeType="1"/>
          </p:cNvSpPr>
          <p:nvPr/>
        </p:nvSpPr>
        <p:spPr bwMode="auto">
          <a:xfrm>
            <a:off x="3968750" y="4175125"/>
            <a:ext cx="1588" cy="10969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27" name="Freeform 35"/>
          <p:cNvSpPr>
            <a:spLocks/>
          </p:cNvSpPr>
          <p:nvPr/>
        </p:nvSpPr>
        <p:spPr bwMode="auto">
          <a:xfrm>
            <a:off x="3968750" y="5286375"/>
            <a:ext cx="1465263" cy="593725"/>
          </a:xfrm>
          <a:custGeom>
            <a:avLst/>
            <a:gdLst/>
            <a:ahLst/>
            <a:cxnLst>
              <a:cxn ang="0">
                <a:pos x="923" y="0"/>
              </a:cxn>
              <a:cxn ang="0">
                <a:pos x="865" y="154"/>
              </a:cxn>
              <a:cxn ang="0">
                <a:pos x="817" y="211"/>
              </a:cxn>
              <a:cxn ang="0">
                <a:pos x="760" y="269"/>
              </a:cxn>
              <a:cxn ang="0">
                <a:pos x="692" y="317"/>
              </a:cxn>
              <a:cxn ang="0">
                <a:pos x="625" y="346"/>
              </a:cxn>
              <a:cxn ang="0">
                <a:pos x="539" y="365"/>
              </a:cxn>
              <a:cxn ang="0">
                <a:pos x="462" y="374"/>
              </a:cxn>
              <a:cxn ang="0">
                <a:pos x="385" y="365"/>
              </a:cxn>
              <a:cxn ang="0">
                <a:pos x="308" y="346"/>
              </a:cxn>
              <a:cxn ang="0">
                <a:pos x="231" y="317"/>
              </a:cxn>
              <a:cxn ang="0">
                <a:pos x="163" y="269"/>
              </a:cxn>
              <a:cxn ang="0">
                <a:pos x="106" y="211"/>
              </a:cxn>
              <a:cxn ang="0">
                <a:pos x="58" y="154"/>
              </a:cxn>
              <a:cxn ang="0">
                <a:pos x="0" y="0"/>
              </a:cxn>
            </a:cxnLst>
            <a:rect l="0" t="0" r="r" b="b"/>
            <a:pathLst>
              <a:path w="923" h="374">
                <a:moveTo>
                  <a:pt x="923" y="0"/>
                </a:moveTo>
                <a:lnTo>
                  <a:pt x="865" y="154"/>
                </a:lnTo>
                <a:lnTo>
                  <a:pt x="817" y="211"/>
                </a:lnTo>
                <a:lnTo>
                  <a:pt x="760" y="269"/>
                </a:lnTo>
                <a:lnTo>
                  <a:pt x="692" y="317"/>
                </a:lnTo>
                <a:lnTo>
                  <a:pt x="625" y="346"/>
                </a:lnTo>
                <a:lnTo>
                  <a:pt x="539" y="365"/>
                </a:lnTo>
                <a:lnTo>
                  <a:pt x="462" y="374"/>
                </a:lnTo>
                <a:lnTo>
                  <a:pt x="385" y="365"/>
                </a:lnTo>
                <a:lnTo>
                  <a:pt x="308" y="346"/>
                </a:lnTo>
                <a:lnTo>
                  <a:pt x="231" y="317"/>
                </a:lnTo>
                <a:lnTo>
                  <a:pt x="163" y="269"/>
                </a:lnTo>
                <a:lnTo>
                  <a:pt x="106" y="211"/>
                </a:lnTo>
                <a:lnTo>
                  <a:pt x="58" y="154"/>
                </a:lnTo>
                <a:lnTo>
                  <a:pt x="0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28" name="Rectangle 36"/>
          <p:cNvSpPr>
            <a:spLocks noChangeArrowheads="1"/>
          </p:cNvSpPr>
          <p:nvPr/>
        </p:nvSpPr>
        <p:spPr bwMode="auto">
          <a:xfrm>
            <a:off x="5907088" y="4646613"/>
            <a:ext cx="376237" cy="19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300">
                <a:solidFill>
                  <a:srgbClr val="000000"/>
                </a:solidFill>
              </a:rPr>
              <a:t>DWL</a:t>
            </a:r>
            <a:endParaRPr lang="en-US"/>
          </a:p>
        </p:txBody>
      </p:sp>
      <p:sp>
        <p:nvSpPr>
          <p:cNvPr id="33829" name="Rectangle 37"/>
          <p:cNvSpPr>
            <a:spLocks noChangeArrowheads="1"/>
          </p:cNvSpPr>
          <p:nvPr/>
        </p:nvSpPr>
        <p:spPr bwMode="auto">
          <a:xfrm>
            <a:off x="4686300" y="3244850"/>
            <a:ext cx="30163" cy="563563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30" name="Freeform 38"/>
          <p:cNvSpPr>
            <a:spLocks/>
          </p:cNvSpPr>
          <p:nvPr/>
        </p:nvSpPr>
        <p:spPr bwMode="auto">
          <a:xfrm>
            <a:off x="4624388" y="3078163"/>
            <a:ext cx="153987" cy="242887"/>
          </a:xfrm>
          <a:custGeom>
            <a:avLst/>
            <a:gdLst/>
            <a:ahLst/>
            <a:cxnLst>
              <a:cxn ang="0">
                <a:pos x="49" y="0"/>
              </a:cxn>
              <a:cxn ang="0">
                <a:pos x="97" y="153"/>
              </a:cxn>
              <a:cxn ang="0">
                <a:pos x="49" y="115"/>
              </a:cxn>
              <a:cxn ang="0">
                <a:pos x="0" y="153"/>
              </a:cxn>
              <a:cxn ang="0">
                <a:pos x="49" y="0"/>
              </a:cxn>
            </a:cxnLst>
            <a:rect l="0" t="0" r="r" b="b"/>
            <a:pathLst>
              <a:path w="97" h="153">
                <a:moveTo>
                  <a:pt x="49" y="0"/>
                </a:moveTo>
                <a:lnTo>
                  <a:pt x="97" y="153"/>
                </a:lnTo>
                <a:lnTo>
                  <a:pt x="49" y="115"/>
                </a:lnTo>
                <a:lnTo>
                  <a:pt x="0" y="153"/>
                </a:lnTo>
                <a:lnTo>
                  <a:pt x="49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31" name="Line 39"/>
          <p:cNvSpPr>
            <a:spLocks noChangeShapeType="1"/>
          </p:cNvSpPr>
          <p:nvPr/>
        </p:nvSpPr>
        <p:spPr bwMode="auto">
          <a:xfrm>
            <a:off x="4702175" y="3078163"/>
            <a:ext cx="1588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32" name="Rectangle 40"/>
          <p:cNvSpPr>
            <a:spLocks noChangeArrowheads="1"/>
          </p:cNvSpPr>
          <p:nvPr/>
        </p:nvSpPr>
        <p:spPr bwMode="auto">
          <a:xfrm>
            <a:off x="4884738" y="3244850"/>
            <a:ext cx="908050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900">
                <a:solidFill>
                  <a:srgbClr val="000000"/>
                </a:solidFill>
              </a:rPr>
              <a:t>Resultant</a:t>
            </a:r>
            <a:endParaRPr lang="en-US"/>
          </a:p>
        </p:txBody>
      </p:sp>
      <p:sp>
        <p:nvSpPr>
          <p:cNvPr id="33833" name="Rectangle 41"/>
          <p:cNvSpPr>
            <a:spLocks noChangeArrowheads="1"/>
          </p:cNvSpPr>
          <p:nvPr/>
        </p:nvSpPr>
        <p:spPr bwMode="auto">
          <a:xfrm>
            <a:off x="4914900" y="3519488"/>
            <a:ext cx="54927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900">
                <a:solidFill>
                  <a:srgbClr val="000000"/>
                </a:solidFill>
              </a:rPr>
              <a:t>Force</a:t>
            </a:r>
            <a:endParaRPr lang="en-US"/>
          </a:p>
        </p:txBody>
      </p:sp>
      <p:sp>
        <p:nvSpPr>
          <p:cNvPr id="33834" name="Rectangle 42"/>
          <p:cNvSpPr>
            <a:spLocks noChangeArrowheads="1"/>
          </p:cNvSpPr>
          <p:nvPr/>
        </p:nvSpPr>
        <p:spPr bwMode="auto">
          <a:xfrm>
            <a:off x="3694113" y="2620963"/>
            <a:ext cx="177800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300" b="1">
                <a:solidFill>
                  <a:srgbClr val="000000"/>
                </a:solidFill>
              </a:rPr>
              <a:t>F</a:t>
            </a:r>
            <a:endParaRPr lang="en-US"/>
          </a:p>
        </p:txBody>
      </p:sp>
      <p:sp>
        <p:nvSpPr>
          <p:cNvPr id="33835" name="Rectangle 43"/>
          <p:cNvSpPr>
            <a:spLocks noChangeArrowheads="1"/>
          </p:cNvSpPr>
          <p:nvPr/>
        </p:nvSpPr>
        <p:spPr bwMode="auto">
          <a:xfrm>
            <a:off x="3862388" y="2773363"/>
            <a:ext cx="109537" cy="19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300" b="1">
                <a:solidFill>
                  <a:srgbClr val="000000"/>
                </a:solidFill>
              </a:rPr>
              <a:t>B</a:t>
            </a:r>
            <a:endParaRPr lang="en-US"/>
          </a:p>
        </p:txBody>
      </p:sp>
      <p:sp>
        <p:nvSpPr>
          <p:cNvPr id="33836" name="Rectangle 44"/>
          <p:cNvSpPr>
            <a:spLocks noChangeArrowheads="1"/>
          </p:cNvSpPr>
          <p:nvPr/>
        </p:nvSpPr>
        <p:spPr bwMode="auto">
          <a:xfrm>
            <a:off x="3968750" y="2620963"/>
            <a:ext cx="73025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300" b="1">
                <a:solidFill>
                  <a:srgbClr val="000000"/>
                </a:solidFill>
              </a:rPr>
              <a:t> </a:t>
            </a:r>
            <a:endParaRPr lang="en-US"/>
          </a:p>
        </p:txBody>
      </p:sp>
      <p:sp>
        <p:nvSpPr>
          <p:cNvPr id="33837" name="Rectangle 45"/>
          <p:cNvSpPr>
            <a:spLocks noChangeArrowheads="1"/>
          </p:cNvSpPr>
          <p:nvPr/>
        </p:nvSpPr>
        <p:spPr bwMode="auto">
          <a:xfrm>
            <a:off x="4044950" y="2620963"/>
            <a:ext cx="239713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300" b="1">
                <a:solidFill>
                  <a:srgbClr val="000000"/>
                </a:solidFill>
              </a:rPr>
              <a:t>&gt; </a:t>
            </a:r>
            <a:endParaRPr lang="en-US"/>
          </a:p>
        </p:txBody>
      </p:sp>
      <p:sp>
        <p:nvSpPr>
          <p:cNvPr id="33839" name="Line 47"/>
          <p:cNvSpPr>
            <a:spLocks noChangeShapeType="1"/>
          </p:cNvSpPr>
          <p:nvPr/>
        </p:nvSpPr>
        <p:spPr bwMode="auto">
          <a:xfrm>
            <a:off x="6899275" y="3443288"/>
            <a:ext cx="1588" cy="1096962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40" name="Line 48"/>
          <p:cNvSpPr>
            <a:spLocks noChangeShapeType="1"/>
          </p:cNvSpPr>
          <p:nvPr/>
        </p:nvSpPr>
        <p:spPr bwMode="auto">
          <a:xfrm>
            <a:off x="6899275" y="3443288"/>
            <a:ext cx="1466850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41" name="Line 49"/>
          <p:cNvSpPr>
            <a:spLocks noChangeShapeType="1"/>
          </p:cNvSpPr>
          <p:nvPr/>
        </p:nvSpPr>
        <p:spPr bwMode="auto">
          <a:xfrm>
            <a:off x="8366125" y="3443288"/>
            <a:ext cx="1588" cy="1096962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42" name="Freeform 50"/>
          <p:cNvSpPr>
            <a:spLocks/>
          </p:cNvSpPr>
          <p:nvPr/>
        </p:nvSpPr>
        <p:spPr bwMode="auto">
          <a:xfrm>
            <a:off x="6899275" y="4540250"/>
            <a:ext cx="1466850" cy="731838"/>
          </a:xfrm>
          <a:custGeom>
            <a:avLst/>
            <a:gdLst/>
            <a:ahLst/>
            <a:cxnLst>
              <a:cxn ang="0">
                <a:pos x="924" y="0"/>
              </a:cxn>
              <a:cxn ang="0">
                <a:pos x="924" y="10"/>
              </a:cxn>
              <a:cxn ang="0">
                <a:pos x="914" y="96"/>
              </a:cxn>
              <a:cxn ang="0">
                <a:pos x="885" y="182"/>
              </a:cxn>
              <a:cxn ang="0">
                <a:pos x="847" y="259"/>
              </a:cxn>
              <a:cxn ang="0">
                <a:pos x="789" y="326"/>
              </a:cxn>
              <a:cxn ang="0">
                <a:pos x="722" y="384"/>
              </a:cxn>
              <a:cxn ang="0">
                <a:pos x="635" y="422"/>
              </a:cxn>
              <a:cxn ang="0">
                <a:pos x="558" y="451"/>
              </a:cxn>
              <a:cxn ang="0">
                <a:pos x="462" y="461"/>
              </a:cxn>
              <a:cxn ang="0">
                <a:pos x="366" y="451"/>
              </a:cxn>
              <a:cxn ang="0">
                <a:pos x="289" y="422"/>
              </a:cxn>
              <a:cxn ang="0">
                <a:pos x="202" y="384"/>
              </a:cxn>
              <a:cxn ang="0">
                <a:pos x="135" y="326"/>
              </a:cxn>
              <a:cxn ang="0">
                <a:pos x="77" y="259"/>
              </a:cxn>
              <a:cxn ang="0">
                <a:pos x="39" y="182"/>
              </a:cxn>
              <a:cxn ang="0">
                <a:pos x="10" y="96"/>
              </a:cxn>
              <a:cxn ang="0">
                <a:pos x="0" y="10"/>
              </a:cxn>
              <a:cxn ang="0">
                <a:pos x="0" y="0"/>
              </a:cxn>
            </a:cxnLst>
            <a:rect l="0" t="0" r="r" b="b"/>
            <a:pathLst>
              <a:path w="924" h="461">
                <a:moveTo>
                  <a:pt x="924" y="0"/>
                </a:moveTo>
                <a:lnTo>
                  <a:pt x="924" y="10"/>
                </a:lnTo>
                <a:lnTo>
                  <a:pt x="914" y="96"/>
                </a:lnTo>
                <a:lnTo>
                  <a:pt x="885" y="182"/>
                </a:lnTo>
                <a:lnTo>
                  <a:pt x="847" y="259"/>
                </a:lnTo>
                <a:lnTo>
                  <a:pt x="789" y="326"/>
                </a:lnTo>
                <a:lnTo>
                  <a:pt x="722" y="384"/>
                </a:lnTo>
                <a:lnTo>
                  <a:pt x="635" y="422"/>
                </a:lnTo>
                <a:lnTo>
                  <a:pt x="558" y="451"/>
                </a:lnTo>
                <a:lnTo>
                  <a:pt x="462" y="461"/>
                </a:lnTo>
                <a:lnTo>
                  <a:pt x="366" y="451"/>
                </a:lnTo>
                <a:lnTo>
                  <a:pt x="289" y="422"/>
                </a:lnTo>
                <a:lnTo>
                  <a:pt x="202" y="384"/>
                </a:lnTo>
                <a:lnTo>
                  <a:pt x="135" y="326"/>
                </a:lnTo>
                <a:lnTo>
                  <a:pt x="77" y="259"/>
                </a:lnTo>
                <a:lnTo>
                  <a:pt x="39" y="182"/>
                </a:lnTo>
                <a:lnTo>
                  <a:pt x="10" y="96"/>
                </a:lnTo>
                <a:lnTo>
                  <a:pt x="0" y="10"/>
                </a:lnTo>
                <a:lnTo>
                  <a:pt x="0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43" name="Rectangle 51"/>
          <p:cNvSpPr>
            <a:spLocks noChangeArrowheads="1"/>
          </p:cNvSpPr>
          <p:nvPr/>
        </p:nvSpPr>
        <p:spPr bwMode="auto">
          <a:xfrm>
            <a:off x="8747125" y="3944938"/>
            <a:ext cx="376238" cy="19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300">
                <a:solidFill>
                  <a:srgbClr val="000000"/>
                </a:solidFill>
              </a:rPr>
              <a:t>DWL</a:t>
            </a:r>
            <a:endParaRPr lang="en-US"/>
          </a:p>
        </p:txBody>
      </p:sp>
      <p:sp>
        <p:nvSpPr>
          <p:cNvPr id="33844" name="Rectangle 52"/>
          <p:cNvSpPr>
            <a:spLocks noChangeArrowheads="1"/>
          </p:cNvSpPr>
          <p:nvPr/>
        </p:nvSpPr>
        <p:spPr bwMode="auto">
          <a:xfrm>
            <a:off x="7616825" y="5272088"/>
            <a:ext cx="31750" cy="563562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45" name="Freeform 53"/>
          <p:cNvSpPr>
            <a:spLocks/>
          </p:cNvSpPr>
          <p:nvPr/>
        </p:nvSpPr>
        <p:spPr bwMode="auto">
          <a:xfrm>
            <a:off x="7556500" y="5759450"/>
            <a:ext cx="152400" cy="242888"/>
          </a:xfrm>
          <a:custGeom>
            <a:avLst/>
            <a:gdLst/>
            <a:ahLst/>
            <a:cxnLst>
              <a:cxn ang="0">
                <a:pos x="48" y="153"/>
              </a:cxn>
              <a:cxn ang="0">
                <a:pos x="0" y="0"/>
              </a:cxn>
              <a:cxn ang="0">
                <a:pos x="48" y="38"/>
              </a:cxn>
              <a:cxn ang="0">
                <a:pos x="96" y="0"/>
              </a:cxn>
              <a:cxn ang="0">
                <a:pos x="48" y="153"/>
              </a:cxn>
            </a:cxnLst>
            <a:rect l="0" t="0" r="r" b="b"/>
            <a:pathLst>
              <a:path w="96" h="153">
                <a:moveTo>
                  <a:pt x="48" y="153"/>
                </a:moveTo>
                <a:lnTo>
                  <a:pt x="0" y="0"/>
                </a:lnTo>
                <a:lnTo>
                  <a:pt x="48" y="38"/>
                </a:lnTo>
                <a:lnTo>
                  <a:pt x="96" y="0"/>
                </a:lnTo>
                <a:lnTo>
                  <a:pt x="48" y="153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46" name="Rectangle 54"/>
          <p:cNvSpPr>
            <a:spLocks noChangeArrowheads="1"/>
          </p:cNvSpPr>
          <p:nvPr/>
        </p:nvSpPr>
        <p:spPr bwMode="auto">
          <a:xfrm>
            <a:off x="7831138" y="5378450"/>
            <a:ext cx="908050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900">
                <a:solidFill>
                  <a:srgbClr val="000000"/>
                </a:solidFill>
              </a:rPr>
              <a:t>Resultant</a:t>
            </a:r>
            <a:endParaRPr lang="en-US"/>
          </a:p>
        </p:txBody>
      </p:sp>
      <p:sp>
        <p:nvSpPr>
          <p:cNvPr id="33847" name="Rectangle 55"/>
          <p:cNvSpPr>
            <a:spLocks noChangeArrowheads="1"/>
          </p:cNvSpPr>
          <p:nvPr/>
        </p:nvSpPr>
        <p:spPr bwMode="auto">
          <a:xfrm>
            <a:off x="7847013" y="5667375"/>
            <a:ext cx="54927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900">
                <a:solidFill>
                  <a:srgbClr val="000000"/>
                </a:solidFill>
              </a:rPr>
              <a:t>Force</a:t>
            </a:r>
            <a:endParaRPr lang="en-US"/>
          </a:p>
        </p:txBody>
      </p:sp>
      <p:sp>
        <p:nvSpPr>
          <p:cNvPr id="33848" name="Line 56"/>
          <p:cNvSpPr>
            <a:spLocks noChangeShapeType="1"/>
          </p:cNvSpPr>
          <p:nvPr/>
        </p:nvSpPr>
        <p:spPr bwMode="auto">
          <a:xfrm>
            <a:off x="2060575" y="2346325"/>
            <a:ext cx="1588" cy="1588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49" name="Line 57"/>
          <p:cNvSpPr>
            <a:spLocks noChangeShapeType="1"/>
          </p:cNvSpPr>
          <p:nvPr/>
        </p:nvSpPr>
        <p:spPr bwMode="auto">
          <a:xfrm>
            <a:off x="2060575" y="2346325"/>
            <a:ext cx="1588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50" name="Line 58"/>
          <p:cNvSpPr>
            <a:spLocks noChangeShapeType="1"/>
          </p:cNvSpPr>
          <p:nvPr/>
        </p:nvSpPr>
        <p:spPr bwMode="auto">
          <a:xfrm>
            <a:off x="1984375" y="2209800"/>
            <a:ext cx="1588" cy="1588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51" name="Line 59"/>
          <p:cNvSpPr>
            <a:spLocks noChangeShapeType="1"/>
          </p:cNvSpPr>
          <p:nvPr/>
        </p:nvSpPr>
        <p:spPr bwMode="auto">
          <a:xfrm>
            <a:off x="1984375" y="2209800"/>
            <a:ext cx="1588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52" name="Rectangle 60"/>
          <p:cNvSpPr>
            <a:spLocks noChangeArrowheads="1"/>
          </p:cNvSpPr>
          <p:nvPr/>
        </p:nvSpPr>
        <p:spPr bwMode="auto">
          <a:xfrm>
            <a:off x="1770063" y="3519488"/>
            <a:ext cx="15875" cy="920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53" name="Rectangle 61"/>
          <p:cNvSpPr>
            <a:spLocks noChangeArrowheads="1"/>
          </p:cNvSpPr>
          <p:nvPr/>
        </p:nvSpPr>
        <p:spPr bwMode="auto">
          <a:xfrm>
            <a:off x="1770063" y="3702050"/>
            <a:ext cx="15875" cy="920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54" name="Rectangle 62"/>
          <p:cNvSpPr>
            <a:spLocks noChangeArrowheads="1"/>
          </p:cNvSpPr>
          <p:nvPr/>
        </p:nvSpPr>
        <p:spPr bwMode="auto">
          <a:xfrm>
            <a:off x="1770063" y="3884613"/>
            <a:ext cx="15875" cy="920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55" name="Rectangle 63"/>
          <p:cNvSpPr>
            <a:spLocks noChangeArrowheads="1"/>
          </p:cNvSpPr>
          <p:nvPr/>
        </p:nvSpPr>
        <p:spPr bwMode="auto">
          <a:xfrm>
            <a:off x="1770063" y="4068763"/>
            <a:ext cx="15875" cy="904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56" name="Rectangle 64"/>
          <p:cNvSpPr>
            <a:spLocks noChangeArrowheads="1"/>
          </p:cNvSpPr>
          <p:nvPr/>
        </p:nvSpPr>
        <p:spPr bwMode="auto">
          <a:xfrm>
            <a:off x="1770063" y="4251325"/>
            <a:ext cx="15875" cy="904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57" name="Rectangle 65"/>
          <p:cNvSpPr>
            <a:spLocks noChangeArrowheads="1"/>
          </p:cNvSpPr>
          <p:nvPr/>
        </p:nvSpPr>
        <p:spPr bwMode="auto">
          <a:xfrm>
            <a:off x="1770063" y="4433888"/>
            <a:ext cx="15875" cy="904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58" name="Rectangle 66"/>
          <p:cNvSpPr>
            <a:spLocks noChangeArrowheads="1"/>
          </p:cNvSpPr>
          <p:nvPr/>
        </p:nvSpPr>
        <p:spPr bwMode="auto">
          <a:xfrm>
            <a:off x="1770063" y="4616450"/>
            <a:ext cx="15875" cy="920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59" name="Rectangle 67"/>
          <p:cNvSpPr>
            <a:spLocks noChangeArrowheads="1"/>
          </p:cNvSpPr>
          <p:nvPr/>
        </p:nvSpPr>
        <p:spPr bwMode="auto">
          <a:xfrm>
            <a:off x="1770063" y="4799013"/>
            <a:ext cx="15875" cy="920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60" name="Rectangle 68"/>
          <p:cNvSpPr>
            <a:spLocks noChangeArrowheads="1"/>
          </p:cNvSpPr>
          <p:nvPr/>
        </p:nvSpPr>
        <p:spPr bwMode="auto">
          <a:xfrm>
            <a:off x="1770063" y="4981575"/>
            <a:ext cx="15875" cy="920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61" name="Rectangle 69"/>
          <p:cNvSpPr>
            <a:spLocks noChangeArrowheads="1"/>
          </p:cNvSpPr>
          <p:nvPr/>
        </p:nvSpPr>
        <p:spPr bwMode="auto">
          <a:xfrm>
            <a:off x="1770063" y="5164138"/>
            <a:ext cx="15875" cy="920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62" name="Rectangle 70"/>
          <p:cNvSpPr>
            <a:spLocks noChangeArrowheads="1"/>
          </p:cNvSpPr>
          <p:nvPr/>
        </p:nvSpPr>
        <p:spPr bwMode="auto">
          <a:xfrm>
            <a:off x="1770063" y="5348288"/>
            <a:ext cx="15875" cy="904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63" name="Rectangle 71"/>
          <p:cNvSpPr>
            <a:spLocks noChangeArrowheads="1"/>
          </p:cNvSpPr>
          <p:nvPr/>
        </p:nvSpPr>
        <p:spPr bwMode="auto">
          <a:xfrm>
            <a:off x="1770063" y="5530850"/>
            <a:ext cx="15875" cy="904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64" name="Rectangle 72"/>
          <p:cNvSpPr>
            <a:spLocks noChangeArrowheads="1"/>
          </p:cNvSpPr>
          <p:nvPr/>
        </p:nvSpPr>
        <p:spPr bwMode="auto">
          <a:xfrm>
            <a:off x="1770063" y="5713413"/>
            <a:ext cx="15875" cy="904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65" name="Rectangle 73"/>
          <p:cNvSpPr>
            <a:spLocks noChangeArrowheads="1"/>
          </p:cNvSpPr>
          <p:nvPr/>
        </p:nvSpPr>
        <p:spPr bwMode="auto">
          <a:xfrm>
            <a:off x="1770063" y="5895975"/>
            <a:ext cx="15875" cy="920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66" name="Rectangle 74"/>
          <p:cNvSpPr>
            <a:spLocks noChangeArrowheads="1"/>
          </p:cNvSpPr>
          <p:nvPr/>
        </p:nvSpPr>
        <p:spPr bwMode="auto">
          <a:xfrm>
            <a:off x="4702175" y="3808413"/>
            <a:ext cx="14288" cy="920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67" name="Rectangle 75"/>
          <p:cNvSpPr>
            <a:spLocks noChangeArrowheads="1"/>
          </p:cNvSpPr>
          <p:nvPr/>
        </p:nvSpPr>
        <p:spPr bwMode="auto">
          <a:xfrm>
            <a:off x="4702175" y="3992563"/>
            <a:ext cx="14288" cy="904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68" name="Rectangle 76"/>
          <p:cNvSpPr>
            <a:spLocks noChangeArrowheads="1"/>
          </p:cNvSpPr>
          <p:nvPr/>
        </p:nvSpPr>
        <p:spPr bwMode="auto">
          <a:xfrm>
            <a:off x="4702175" y="4175125"/>
            <a:ext cx="14288" cy="904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69" name="Rectangle 77"/>
          <p:cNvSpPr>
            <a:spLocks noChangeArrowheads="1"/>
          </p:cNvSpPr>
          <p:nvPr/>
        </p:nvSpPr>
        <p:spPr bwMode="auto">
          <a:xfrm>
            <a:off x="4702175" y="4357688"/>
            <a:ext cx="14288" cy="904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70" name="Rectangle 78"/>
          <p:cNvSpPr>
            <a:spLocks noChangeArrowheads="1"/>
          </p:cNvSpPr>
          <p:nvPr/>
        </p:nvSpPr>
        <p:spPr bwMode="auto">
          <a:xfrm>
            <a:off x="4702175" y="4540250"/>
            <a:ext cx="14288" cy="920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71" name="Rectangle 79"/>
          <p:cNvSpPr>
            <a:spLocks noChangeArrowheads="1"/>
          </p:cNvSpPr>
          <p:nvPr/>
        </p:nvSpPr>
        <p:spPr bwMode="auto">
          <a:xfrm>
            <a:off x="4702175" y="4722813"/>
            <a:ext cx="14288" cy="920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72" name="Rectangle 80"/>
          <p:cNvSpPr>
            <a:spLocks noChangeArrowheads="1"/>
          </p:cNvSpPr>
          <p:nvPr/>
        </p:nvSpPr>
        <p:spPr bwMode="auto">
          <a:xfrm>
            <a:off x="4702175" y="4905375"/>
            <a:ext cx="14288" cy="920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73" name="Rectangle 81"/>
          <p:cNvSpPr>
            <a:spLocks noChangeArrowheads="1"/>
          </p:cNvSpPr>
          <p:nvPr/>
        </p:nvSpPr>
        <p:spPr bwMode="auto">
          <a:xfrm>
            <a:off x="4702175" y="5087938"/>
            <a:ext cx="14288" cy="920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74" name="Rectangle 82"/>
          <p:cNvSpPr>
            <a:spLocks noChangeArrowheads="1"/>
          </p:cNvSpPr>
          <p:nvPr/>
        </p:nvSpPr>
        <p:spPr bwMode="auto">
          <a:xfrm>
            <a:off x="4702175" y="5272088"/>
            <a:ext cx="14288" cy="904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75" name="Rectangle 83"/>
          <p:cNvSpPr>
            <a:spLocks noChangeArrowheads="1"/>
          </p:cNvSpPr>
          <p:nvPr/>
        </p:nvSpPr>
        <p:spPr bwMode="auto">
          <a:xfrm>
            <a:off x="4702175" y="5454650"/>
            <a:ext cx="14288" cy="904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76" name="Rectangle 84"/>
          <p:cNvSpPr>
            <a:spLocks noChangeArrowheads="1"/>
          </p:cNvSpPr>
          <p:nvPr/>
        </p:nvSpPr>
        <p:spPr bwMode="auto">
          <a:xfrm>
            <a:off x="4702175" y="5637213"/>
            <a:ext cx="14288" cy="904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77" name="Rectangle 85"/>
          <p:cNvSpPr>
            <a:spLocks noChangeArrowheads="1"/>
          </p:cNvSpPr>
          <p:nvPr/>
        </p:nvSpPr>
        <p:spPr bwMode="auto">
          <a:xfrm>
            <a:off x="4702175" y="5819775"/>
            <a:ext cx="14288" cy="920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78" name="Rectangle 86"/>
          <p:cNvSpPr>
            <a:spLocks noChangeArrowheads="1"/>
          </p:cNvSpPr>
          <p:nvPr/>
        </p:nvSpPr>
        <p:spPr bwMode="auto">
          <a:xfrm>
            <a:off x="4702175" y="6002338"/>
            <a:ext cx="14288" cy="158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79" name="Rectangle 87"/>
          <p:cNvSpPr>
            <a:spLocks noChangeArrowheads="1"/>
          </p:cNvSpPr>
          <p:nvPr/>
        </p:nvSpPr>
        <p:spPr bwMode="auto">
          <a:xfrm>
            <a:off x="7632700" y="5195888"/>
            <a:ext cx="15875" cy="904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80" name="Rectangle 88"/>
          <p:cNvSpPr>
            <a:spLocks noChangeArrowheads="1"/>
          </p:cNvSpPr>
          <p:nvPr/>
        </p:nvSpPr>
        <p:spPr bwMode="auto">
          <a:xfrm>
            <a:off x="7632700" y="5011738"/>
            <a:ext cx="15875" cy="920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81" name="Rectangle 89"/>
          <p:cNvSpPr>
            <a:spLocks noChangeArrowheads="1"/>
          </p:cNvSpPr>
          <p:nvPr/>
        </p:nvSpPr>
        <p:spPr bwMode="auto">
          <a:xfrm>
            <a:off x="7632700" y="4829175"/>
            <a:ext cx="15875" cy="920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82" name="Rectangle 90"/>
          <p:cNvSpPr>
            <a:spLocks noChangeArrowheads="1"/>
          </p:cNvSpPr>
          <p:nvPr/>
        </p:nvSpPr>
        <p:spPr bwMode="auto">
          <a:xfrm>
            <a:off x="7632700" y="4646613"/>
            <a:ext cx="15875" cy="920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83" name="Rectangle 91"/>
          <p:cNvSpPr>
            <a:spLocks noChangeArrowheads="1"/>
          </p:cNvSpPr>
          <p:nvPr/>
        </p:nvSpPr>
        <p:spPr bwMode="auto">
          <a:xfrm>
            <a:off x="7632700" y="4464050"/>
            <a:ext cx="15875" cy="920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84" name="Rectangle 92"/>
          <p:cNvSpPr>
            <a:spLocks noChangeArrowheads="1"/>
          </p:cNvSpPr>
          <p:nvPr/>
        </p:nvSpPr>
        <p:spPr bwMode="auto">
          <a:xfrm>
            <a:off x="7632700" y="4281488"/>
            <a:ext cx="15875" cy="904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85" name="Rectangle 93"/>
          <p:cNvSpPr>
            <a:spLocks noChangeArrowheads="1"/>
          </p:cNvSpPr>
          <p:nvPr/>
        </p:nvSpPr>
        <p:spPr bwMode="auto">
          <a:xfrm>
            <a:off x="7632700" y="4098925"/>
            <a:ext cx="15875" cy="904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86" name="Rectangle 94"/>
          <p:cNvSpPr>
            <a:spLocks noChangeArrowheads="1"/>
          </p:cNvSpPr>
          <p:nvPr/>
        </p:nvSpPr>
        <p:spPr bwMode="auto">
          <a:xfrm>
            <a:off x="7632700" y="3916363"/>
            <a:ext cx="15875" cy="904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87" name="Rectangle 95"/>
          <p:cNvSpPr>
            <a:spLocks noChangeArrowheads="1"/>
          </p:cNvSpPr>
          <p:nvPr/>
        </p:nvSpPr>
        <p:spPr bwMode="auto">
          <a:xfrm>
            <a:off x="7632700" y="3732213"/>
            <a:ext cx="15875" cy="920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88" name="Rectangle 96"/>
          <p:cNvSpPr>
            <a:spLocks noChangeArrowheads="1"/>
          </p:cNvSpPr>
          <p:nvPr/>
        </p:nvSpPr>
        <p:spPr bwMode="auto">
          <a:xfrm>
            <a:off x="7632700" y="3549650"/>
            <a:ext cx="15875" cy="920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89" name="Rectangle 97"/>
          <p:cNvSpPr>
            <a:spLocks noChangeArrowheads="1"/>
          </p:cNvSpPr>
          <p:nvPr/>
        </p:nvSpPr>
        <p:spPr bwMode="auto">
          <a:xfrm>
            <a:off x="7632700" y="3367088"/>
            <a:ext cx="15875" cy="920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90" name="Rectangle 98"/>
          <p:cNvSpPr>
            <a:spLocks noChangeArrowheads="1"/>
          </p:cNvSpPr>
          <p:nvPr/>
        </p:nvSpPr>
        <p:spPr bwMode="auto">
          <a:xfrm>
            <a:off x="7632700" y="3184525"/>
            <a:ext cx="15875" cy="920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91" name="Rectangle 99"/>
          <p:cNvSpPr>
            <a:spLocks noChangeArrowheads="1"/>
          </p:cNvSpPr>
          <p:nvPr/>
        </p:nvSpPr>
        <p:spPr bwMode="auto">
          <a:xfrm>
            <a:off x="7632700" y="3078163"/>
            <a:ext cx="15875" cy="158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92" name="Rectangle 100"/>
          <p:cNvSpPr>
            <a:spLocks noChangeArrowheads="1"/>
          </p:cNvSpPr>
          <p:nvPr/>
        </p:nvSpPr>
        <p:spPr bwMode="auto">
          <a:xfrm>
            <a:off x="3678238" y="4829175"/>
            <a:ext cx="92075" cy="158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93" name="Rectangle 101"/>
          <p:cNvSpPr>
            <a:spLocks noChangeArrowheads="1"/>
          </p:cNvSpPr>
          <p:nvPr/>
        </p:nvSpPr>
        <p:spPr bwMode="auto">
          <a:xfrm>
            <a:off x="3862388" y="4829175"/>
            <a:ext cx="90487" cy="158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94" name="Rectangle 102"/>
          <p:cNvSpPr>
            <a:spLocks noChangeArrowheads="1"/>
          </p:cNvSpPr>
          <p:nvPr/>
        </p:nvSpPr>
        <p:spPr bwMode="auto">
          <a:xfrm>
            <a:off x="4044950" y="4829175"/>
            <a:ext cx="92075" cy="158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95" name="Rectangle 103"/>
          <p:cNvSpPr>
            <a:spLocks noChangeArrowheads="1"/>
          </p:cNvSpPr>
          <p:nvPr/>
        </p:nvSpPr>
        <p:spPr bwMode="auto">
          <a:xfrm>
            <a:off x="4227513" y="4829175"/>
            <a:ext cx="92075" cy="158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96" name="Rectangle 104"/>
          <p:cNvSpPr>
            <a:spLocks noChangeArrowheads="1"/>
          </p:cNvSpPr>
          <p:nvPr/>
        </p:nvSpPr>
        <p:spPr bwMode="auto">
          <a:xfrm>
            <a:off x="4411663" y="4829175"/>
            <a:ext cx="92075" cy="158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97" name="Rectangle 105"/>
          <p:cNvSpPr>
            <a:spLocks noChangeArrowheads="1"/>
          </p:cNvSpPr>
          <p:nvPr/>
        </p:nvSpPr>
        <p:spPr bwMode="auto">
          <a:xfrm>
            <a:off x="4594225" y="4829175"/>
            <a:ext cx="92075" cy="158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98" name="Rectangle 106"/>
          <p:cNvSpPr>
            <a:spLocks noChangeArrowheads="1"/>
          </p:cNvSpPr>
          <p:nvPr/>
        </p:nvSpPr>
        <p:spPr bwMode="auto">
          <a:xfrm>
            <a:off x="4778375" y="4829175"/>
            <a:ext cx="90488" cy="158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99" name="Rectangle 107"/>
          <p:cNvSpPr>
            <a:spLocks noChangeArrowheads="1"/>
          </p:cNvSpPr>
          <p:nvPr/>
        </p:nvSpPr>
        <p:spPr bwMode="auto">
          <a:xfrm>
            <a:off x="4960938" y="4829175"/>
            <a:ext cx="92075" cy="158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900" name="Rectangle 108"/>
          <p:cNvSpPr>
            <a:spLocks noChangeArrowheads="1"/>
          </p:cNvSpPr>
          <p:nvPr/>
        </p:nvSpPr>
        <p:spPr bwMode="auto">
          <a:xfrm>
            <a:off x="5143500" y="4829175"/>
            <a:ext cx="92075" cy="158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901" name="Rectangle 109"/>
          <p:cNvSpPr>
            <a:spLocks noChangeArrowheads="1"/>
          </p:cNvSpPr>
          <p:nvPr/>
        </p:nvSpPr>
        <p:spPr bwMode="auto">
          <a:xfrm>
            <a:off x="5327650" y="4829175"/>
            <a:ext cx="92075" cy="158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902" name="Rectangle 110"/>
          <p:cNvSpPr>
            <a:spLocks noChangeArrowheads="1"/>
          </p:cNvSpPr>
          <p:nvPr/>
        </p:nvSpPr>
        <p:spPr bwMode="auto">
          <a:xfrm>
            <a:off x="5510213" y="4829175"/>
            <a:ext cx="92075" cy="158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903" name="Rectangle 111"/>
          <p:cNvSpPr>
            <a:spLocks noChangeArrowheads="1"/>
          </p:cNvSpPr>
          <p:nvPr/>
        </p:nvSpPr>
        <p:spPr bwMode="auto">
          <a:xfrm>
            <a:off x="5694363" y="4829175"/>
            <a:ext cx="90487" cy="158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904" name="Rectangle 112"/>
          <p:cNvSpPr>
            <a:spLocks noChangeArrowheads="1"/>
          </p:cNvSpPr>
          <p:nvPr/>
        </p:nvSpPr>
        <p:spPr bwMode="auto">
          <a:xfrm>
            <a:off x="5876925" y="4829175"/>
            <a:ext cx="15875" cy="158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905" name="Rectangle 113"/>
          <p:cNvSpPr>
            <a:spLocks noChangeArrowheads="1"/>
          </p:cNvSpPr>
          <p:nvPr/>
        </p:nvSpPr>
        <p:spPr bwMode="auto">
          <a:xfrm>
            <a:off x="6610350" y="4098925"/>
            <a:ext cx="90488" cy="142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906" name="Rectangle 114"/>
          <p:cNvSpPr>
            <a:spLocks noChangeArrowheads="1"/>
          </p:cNvSpPr>
          <p:nvPr/>
        </p:nvSpPr>
        <p:spPr bwMode="auto">
          <a:xfrm>
            <a:off x="6792913" y="4098925"/>
            <a:ext cx="92075" cy="142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907" name="Rectangle 115"/>
          <p:cNvSpPr>
            <a:spLocks noChangeArrowheads="1"/>
          </p:cNvSpPr>
          <p:nvPr/>
        </p:nvSpPr>
        <p:spPr bwMode="auto">
          <a:xfrm>
            <a:off x="6975475" y="4098925"/>
            <a:ext cx="92075" cy="142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908" name="Rectangle 116"/>
          <p:cNvSpPr>
            <a:spLocks noChangeArrowheads="1"/>
          </p:cNvSpPr>
          <p:nvPr/>
        </p:nvSpPr>
        <p:spPr bwMode="auto">
          <a:xfrm>
            <a:off x="7159625" y="4098925"/>
            <a:ext cx="92075" cy="142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909" name="Rectangle 117"/>
          <p:cNvSpPr>
            <a:spLocks noChangeArrowheads="1"/>
          </p:cNvSpPr>
          <p:nvPr/>
        </p:nvSpPr>
        <p:spPr bwMode="auto">
          <a:xfrm>
            <a:off x="7342188" y="4098925"/>
            <a:ext cx="92075" cy="142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910" name="Rectangle 118"/>
          <p:cNvSpPr>
            <a:spLocks noChangeArrowheads="1"/>
          </p:cNvSpPr>
          <p:nvPr/>
        </p:nvSpPr>
        <p:spPr bwMode="auto">
          <a:xfrm>
            <a:off x="7526338" y="4098925"/>
            <a:ext cx="90487" cy="142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911" name="Rectangle 119"/>
          <p:cNvSpPr>
            <a:spLocks noChangeArrowheads="1"/>
          </p:cNvSpPr>
          <p:nvPr/>
        </p:nvSpPr>
        <p:spPr bwMode="auto">
          <a:xfrm>
            <a:off x="7708900" y="4098925"/>
            <a:ext cx="92075" cy="142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912" name="Rectangle 120"/>
          <p:cNvSpPr>
            <a:spLocks noChangeArrowheads="1"/>
          </p:cNvSpPr>
          <p:nvPr/>
        </p:nvSpPr>
        <p:spPr bwMode="auto">
          <a:xfrm>
            <a:off x="7891463" y="4098925"/>
            <a:ext cx="92075" cy="142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913" name="Rectangle 121"/>
          <p:cNvSpPr>
            <a:spLocks noChangeArrowheads="1"/>
          </p:cNvSpPr>
          <p:nvPr/>
        </p:nvSpPr>
        <p:spPr bwMode="auto">
          <a:xfrm>
            <a:off x="8075613" y="4098925"/>
            <a:ext cx="92075" cy="142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914" name="Rectangle 122"/>
          <p:cNvSpPr>
            <a:spLocks noChangeArrowheads="1"/>
          </p:cNvSpPr>
          <p:nvPr/>
        </p:nvSpPr>
        <p:spPr bwMode="auto">
          <a:xfrm>
            <a:off x="8258175" y="4098925"/>
            <a:ext cx="92075" cy="142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915" name="Rectangle 123"/>
          <p:cNvSpPr>
            <a:spLocks noChangeArrowheads="1"/>
          </p:cNvSpPr>
          <p:nvPr/>
        </p:nvSpPr>
        <p:spPr bwMode="auto">
          <a:xfrm>
            <a:off x="8442325" y="4098925"/>
            <a:ext cx="90488" cy="142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916" name="Rectangle 124"/>
          <p:cNvSpPr>
            <a:spLocks noChangeArrowheads="1"/>
          </p:cNvSpPr>
          <p:nvPr/>
        </p:nvSpPr>
        <p:spPr bwMode="auto">
          <a:xfrm>
            <a:off x="8624888" y="4098925"/>
            <a:ext cx="92075" cy="142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917" name="Rectangle 125"/>
          <p:cNvSpPr>
            <a:spLocks noChangeArrowheads="1"/>
          </p:cNvSpPr>
          <p:nvPr/>
        </p:nvSpPr>
        <p:spPr bwMode="auto">
          <a:xfrm>
            <a:off x="1693863" y="6002338"/>
            <a:ext cx="160337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900">
                <a:solidFill>
                  <a:srgbClr val="000000"/>
                </a:solidFill>
              </a:rPr>
              <a:t>C</a:t>
            </a:r>
            <a:endParaRPr lang="en-US"/>
          </a:p>
        </p:txBody>
      </p:sp>
      <p:sp>
        <p:nvSpPr>
          <p:cNvPr id="33918" name="Rectangle 126"/>
          <p:cNvSpPr>
            <a:spLocks noChangeArrowheads="1"/>
          </p:cNvSpPr>
          <p:nvPr/>
        </p:nvSpPr>
        <p:spPr bwMode="auto">
          <a:xfrm>
            <a:off x="1724025" y="6078538"/>
            <a:ext cx="147638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900">
                <a:solidFill>
                  <a:srgbClr val="000000"/>
                </a:solidFill>
              </a:rPr>
              <a:t>L</a:t>
            </a:r>
            <a:endParaRPr lang="en-US"/>
          </a:p>
        </p:txBody>
      </p:sp>
      <p:sp>
        <p:nvSpPr>
          <p:cNvPr id="33919" name="Rectangle 127"/>
          <p:cNvSpPr>
            <a:spLocks noChangeArrowheads="1"/>
          </p:cNvSpPr>
          <p:nvPr/>
        </p:nvSpPr>
        <p:spPr bwMode="auto">
          <a:xfrm>
            <a:off x="4579938" y="6002338"/>
            <a:ext cx="160337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900">
                <a:solidFill>
                  <a:srgbClr val="000000"/>
                </a:solidFill>
              </a:rPr>
              <a:t>C</a:t>
            </a:r>
            <a:endParaRPr lang="en-US"/>
          </a:p>
        </p:txBody>
      </p:sp>
      <p:sp>
        <p:nvSpPr>
          <p:cNvPr id="33920" name="Rectangle 128"/>
          <p:cNvSpPr>
            <a:spLocks noChangeArrowheads="1"/>
          </p:cNvSpPr>
          <p:nvPr/>
        </p:nvSpPr>
        <p:spPr bwMode="auto">
          <a:xfrm>
            <a:off x="4624388" y="6078538"/>
            <a:ext cx="147637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900">
                <a:solidFill>
                  <a:srgbClr val="000000"/>
                </a:solidFill>
              </a:rPr>
              <a:t>L</a:t>
            </a:r>
            <a:endParaRPr lang="en-US"/>
          </a:p>
        </p:txBody>
      </p:sp>
      <p:sp>
        <p:nvSpPr>
          <p:cNvPr id="33921" name="Rectangle 129"/>
          <p:cNvSpPr>
            <a:spLocks noChangeArrowheads="1"/>
          </p:cNvSpPr>
          <p:nvPr/>
        </p:nvSpPr>
        <p:spPr bwMode="auto">
          <a:xfrm>
            <a:off x="7526338" y="6032500"/>
            <a:ext cx="160337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900">
                <a:solidFill>
                  <a:srgbClr val="000000"/>
                </a:solidFill>
              </a:rPr>
              <a:t>C</a:t>
            </a:r>
            <a:endParaRPr lang="en-US"/>
          </a:p>
        </p:txBody>
      </p:sp>
      <p:sp>
        <p:nvSpPr>
          <p:cNvPr id="33922" name="Rectangle 130"/>
          <p:cNvSpPr>
            <a:spLocks noChangeArrowheads="1"/>
          </p:cNvSpPr>
          <p:nvPr/>
        </p:nvSpPr>
        <p:spPr bwMode="auto">
          <a:xfrm>
            <a:off x="7570788" y="6108700"/>
            <a:ext cx="147637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900">
                <a:solidFill>
                  <a:srgbClr val="000000"/>
                </a:solidFill>
              </a:rPr>
              <a:t>L</a:t>
            </a:r>
            <a:endParaRPr lang="en-US"/>
          </a:p>
        </p:txBody>
      </p:sp>
      <p:sp>
        <p:nvSpPr>
          <p:cNvPr id="33923" name="Rectangle 131"/>
          <p:cNvSpPr>
            <a:spLocks noChangeArrowheads="1"/>
          </p:cNvSpPr>
          <p:nvPr/>
        </p:nvSpPr>
        <p:spPr bwMode="auto">
          <a:xfrm>
            <a:off x="1755775" y="4037013"/>
            <a:ext cx="84138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900">
                <a:solidFill>
                  <a:srgbClr val="000000"/>
                </a:solidFill>
              </a:rPr>
              <a:t>•</a:t>
            </a:r>
            <a:endParaRPr lang="en-US"/>
          </a:p>
        </p:txBody>
      </p:sp>
      <p:sp>
        <p:nvSpPr>
          <p:cNvPr id="33924" name="Rectangle 132"/>
          <p:cNvSpPr>
            <a:spLocks noChangeArrowheads="1"/>
          </p:cNvSpPr>
          <p:nvPr/>
        </p:nvSpPr>
        <p:spPr bwMode="auto">
          <a:xfrm>
            <a:off x="1739900" y="4768850"/>
            <a:ext cx="84138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900">
                <a:solidFill>
                  <a:srgbClr val="000000"/>
                </a:solidFill>
              </a:rPr>
              <a:t>•</a:t>
            </a:r>
            <a:endParaRPr lang="en-US"/>
          </a:p>
        </p:txBody>
      </p:sp>
      <p:sp>
        <p:nvSpPr>
          <p:cNvPr id="33925" name="Rectangle 133"/>
          <p:cNvSpPr>
            <a:spLocks noChangeArrowheads="1"/>
          </p:cNvSpPr>
          <p:nvPr/>
        </p:nvSpPr>
        <p:spPr bwMode="auto">
          <a:xfrm>
            <a:off x="1846263" y="4738688"/>
            <a:ext cx="160337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900">
                <a:solidFill>
                  <a:srgbClr val="000000"/>
                </a:solidFill>
              </a:rPr>
              <a:t>B</a:t>
            </a:r>
            <a:endParaRPr lang="en-US"/>
          </a:p>
        </p:txBody>
      </p:sp>
      <p:sp>
        <p:nvSpPr>
          <p:cNvPr id="33926" name="Rectangle 134"/>
          <p:cNvSpPr>
            <a:spLocks noChangeArrowheads="1"/>
          </p:cNvSpPr>
          <p:nvPr/>
        </p:nvSpPr>
        <p:spPr bwMode="auto">
          <a:xfrm>
            <a:off x="1846263" y="3976688"/>
            <a:ext cx="17462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900">
                <a:solidFill>
                  <a:srgbClr val="000000"/>
                </a:solidFill>
              </a:rPr>
              <a:t>G</a:t>
            </a:r>
            <a:endParaRPr lang="en-US"/>
          </a:p>
        </p:txBody>
      </p:sp>
      <p:sp>
        <p:nvSpPr>
          <p:cNvPr id="33927" name="Rectangle 135"/>
          <p:cNvSpPr>
            <a:spLocks noChangeArrowheads="1"/>
          </p:cNvSpPr>
          <p:nvPr/>
        </p:nvSpPr>
        <p:spPr bwMode="auto">
          <a:xfrm>
            <a:off x="4670425" y="4479925"/>
            <a:ext cx="84138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900">
                <a:solidFill>
                  <a:srgbClr val="000000"/>
                </a:solidFill>
              </a:rPr>
              <a:t>•</a:t>
            </a:r>
            <a:endParaRPr lang="en-US"/>
          </a:p>
        </p:txBody>
      </p:sp>
      <p:sp>
        <p:nvSpPr>
          <p:cNvPr id="33928" name="Rectangle 136"/>
          <p:cNvSpPr>
            <a:spLocks noChangeArrowheads="1"/>
          </p:cNvSpPr>
          <p:nvPr/>
        </p:nvSpPr>
        <p:spPr bwMode="auto">
          <a:xfrm>
            <a:off x="4686300" y="4997450"/>
            <a:ext cx="84138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900">
                <a:solidFill>
                  <a:srgbClr val="000000"/>
                </a:solidFill>
              </a:rPr>
              <a:t>•</a:t>
            </a:r>
            <a:endParaRPr lang="en-US"/>
          </a:p>
        </p:txBody>
      </p:sp>
      <p:sp>
        <p:nvSpPr>
          <p:cNvPr id="33929" name="Rectangle 137"/>
          <p:cNvSpPr>
            <a:spLocks noChangeArrowheads="1"/>
          </p:cNvSpPr>
          <p:nvPr/>
        </p:nvSpPr>
        <p:spPr bwMode="auto">
          <a:xfrm>
            <a:off x="4792663" y="4510088"/>
            <a:ext cx="17462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900">
                <a:solidFill>
                  <a:srgbClr val="000000"/>
                </a:solidFill>
              </a:rPr>
              <a:t>G</a:t>
            </a:r>
            <a:endParaRPr lang="en-US"/>
          </a:p>
        </p:txBody>
      </p:sp>
      <p:sp>
        <p:nvSpPr>
          <p:cNvPr id="33930" name="Rectangle 138"/>
          <p:cNvSpPr>
            <a:spLocks noChangeArrowheads="1"/>
          </p:cNvSpPr>
          <p:nvPr/>
        </p:nvSpPr>
        <p:spPr bwMode="auto">
          <a:xfrm>
            <a:off x="4808538" y="4981575"/>
            <a:ext cx="160337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900">
                <a:solidFill>
                  <a:srgbClr val="000000"/>
                </a:solidFill>
              </a:rPr>
              <a:t>B</a:t>
            </a:r>
            <a:endParaRPr lang="en-US"/>
          </a:p>
        </p:txBody>
      </p:sp>
      <p:sp>
        <p:nvSpPr>
          <p:cNvPr id="33931" name="Rectangle 139"/>
          <p:cNvSpPr>
            <a:spLocks noChangeArrowheads="1"/>
          </p:cNvSpPr>
          <p:nvPr/>
        </p:nvSpPr>
        <p:spPr bwMode="auto">
          <a:xfrm>
            <a:off x="7602538" y="3687763"/>
            <a:ext cx="84137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900">
                <a:solidFill>
                  <a:srgbClr val="000000"/>
                </a:solidFill>
              </a:rPr>
              <a:t>•</a:t>
            </a:r>
            <a:endParaRPr lang="en-US"/>
          </a:p>
        </p:txBody>
      </p:sp>
      <p:sp>
        <p:nvSpPr>
          <p:cNvPr id="33932" name="Rectangle 140"/>
          <p:cNvSpPr>
            <a:spLocks noChangeArrowheads="1"/>
          </p:cNvSpPr>
          <p:nvPr/>
        </p:nvSpPr>
        <p:spPr bwMode="auto">
          <a:xfrm>
            <a:off x="7586663" y="4738688"/>
            <a:ext cx="84137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900">
                <a:solidFill>
                  <a:srgbClr val="000000"/>
                </a:solidFill>
              </a:rPr>
              <a:t>•</a:t>
            </a:r>
            <a:endParaRPr lang="en-US"/>
          </a:p>
        </p:txBody>
      </p:sp>
      <p:sp>
        <p:nvSpPr>
          <p:cNvPr id="33933" name="Rectangle 141"/>
          <p:cNvSpPr>
            <a:spLocks noChangeArrowheads="1"/>
          </p:cNvSpPr>
          <p:nvPr/>
        </p:nvSpPr>
        <p:spPr bwMode="auto">
          <a:xfrm>
            <a:off x="7693025" y="3671888"/>
            <a:ext cx="17462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900">
                <a:solidFill>
                  <a:srgbClr val="000000"/>
                </a:solidFill>
              </a:rPr>
              <a:t>G</a:t>
            </a:r>
            <a:endParaRPr lang="en-US"/>
          </a:p>
        </p:txBody>
      </p:sp>
      <p:sp>
        <p:nvSpPr>
          <p:cNvPr id="33934" name="Rectangle 142"/>
          <p:cNvSpPr>
            <a:spLocks noChangeArrowheads="1"/>
          </p:cNvSpPr>
          <p:nvPr/>
        </p:nvSpPr>
        <p:spPr bwMode="auto">
          <a:xfrm>
            <a:off x="7739063" y="4708525"/>
            <a:ext cx="160337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900">
                <a:solidFill>
                  <a:srgbClr val="000000"/>
                </a:solidFill>
              </a:rPr>
              <a:t>B</a:t>
            </a:r>
            <a:endParaRPr lang="en-US"/>
          </a:p>
        </p:txBody>
      </p:sp>
      <p:sp>
        <p:nvSpPr>
          <p:cNvPr id="33936" name="Rectangle 144"/>
          <p:cNvSpPr>
            <a:spLocks noChangeArrowheads="1"/>
          </p:cNvSpPr>
          <p:nvPr/>
        </p:nvSpPr>
        <p:spPr bwMode="auto">
          <a:xfrm>
            <a:off x="6808788" y="2606675"/>
            <a:ext cx="490537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300" b="1">
                <a:solidFill>
                  <a:srgbClr val="000000"/>
                </a:solidFill>
              </a:rPr>
              <a:t> &gt; F</a:t>
            </a:r>
            <a:endParaRPr lang="en-US"/>
          </a:p>
        </p:txBody>
      </p:sp>
      <p:sp>
        <p:nvSpPr>
          <p:cNvPr id="33937" name="Rectangle 145"/>
          <p:cNvSpPr>
            <a:spLocks noChangeArrowheads="1"/>
          </p:cNvSpPr>
          <p:nvPr/>
        </p:nvSpPr>
        <p:spPr bwMode="auto">
          <a:xfrm>
            <a:off x="7296150" y="2757488"/>
            <a:ext cx="109538" cy="19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300" b="1">
                <a:solidFill>
                  <a:srgbClr val="000000"/>
                </a:solidFill>
              </a:rPr>
              <a:t>B</a:t>
            </a:r>
            <a:endParaRPr lang="en-US"/>
          </a:p>
        </p:txBody>
      </p:sp>
      <p:graphicFrame>
        <p:nvGraphicFramePr>
          <p:cNvPr id="118785" name="Object 1"/>
          <p:cNvGraphicFramePr>
            <a:graphicFrameLocks noChangeAspect="1"/>
          </p:cNvGraphicFramePr>
          <p:nvPr/>
        </p:nvGraphicFramePr>
        <p:xfrm>
          <a:off x="4235450" y="2573338"/>
          <a:ext cx="336550" cy="398462"/>
        </p:xfrm>
        <a:graphic>
          <a:graphicData uri="http://schemas.openxmlformats.org/presentationml/2006/ole">
            <p:oleObj spid="_x0000_s118785" name="Equation" r:id="rId4" imgW="139680" imgH="164880" progId="Equation.3">
              <p:embed/>
            </p:oleObj>
          </a:graphicData>
        </a:graphic>
      </p:graphicFrame>
      <p:graphicFrame>
        <p:nvGraphicFramePr>
          <p:cNvPr id="118786" name="Object 2"/>
          <p:cNvGraphicFramePr>
            <a:graphicFrameLocks noChangeAspect="1"/>
          </p:cNvGraphicFramePr>
          <p:nvPr/>
        </p:nvGraphicFramePr>
        <p:xfrm>
          <a:off x="654050" y="2590800"/>
          <a:ext cx="336550" cy="398463"/>
        </p:xfrm>
        <a:graphic>
          <a:graphicData uri="http://schemas.openxmlformats.org/presentationml/2006/ole">
            <p:oleObj spid="_x0000_s118786" name="Equation" r:id="rId5" imgW="139680" imgH="1648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2"/>
          <p:cNvSpPr txBox="1">
            <a:spLocks noChangeArrowheads="1"/>
          </p:cNvSpPr>
          <p:nvPr/>
        </p:nvSpPr>
        <p:spPr bwMode="auto">
          <a:xfrm>
            <a:off x="381000" y="990600"/>
            <a:ext cx="2165350" cy="457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bg1"/>
                </a:solidFill>
                <a:latin typeface="Arial" pitchFamily="34" charset="0"/>
              </a:rPr>
              <a:t>Heave Motion</a:t>
            </a:r>
            <a:endParaRPr lang="en-US" sz="2400" b="1" i="1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4821" name="Text Box 5"/>
          <p:cNvSpPr txBox="1">
            <a:spLocks noChangeArrowheads="1"/>
          </p:cNvSpPr>
          <p:nvPr/>
        </p:nvSpPr>
        <p:spPr bwMode="auto">
          <a:xfrm>
            <a:off x="609600" y="1676400"/>
            <a:ext cx="3359150" cy="47625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tx1"/>
                </a:solidFill>
              </a:rPr>
              <a:t>Restoring force in heave</a:t>
            </a:r>
          </a:p>
        </p:txBody>
      </p:sp>
      <p:sp>
        <p:nvSpPr>
          <p:cNvPr id="34822" name="Text Box 6"/>
          <p:cNvSpPr txBox="1">
            <a:spLocks noChangeArrowheads="1"/>
          </p:cNvSpPr>
          <p:nvPr/>
        </p:nvSpPr>
        <p:spPr bwMode="auto">
          <a:xfrm>
            <a:off x="609600" y="2286000"/>
            <a:ext cx="83058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 sz="2400">
                <a:solidFill>
                  <a:schemeClr val="tx1"/>
                </a:solidFill>
              </a:rPr>
              <a:t> </a:t>
            </a:r>
            <a:r>
              <a:rPr lang="en-US" sz="2400" b="1">
                <a:solidFill>
                  <a:schemeClr val="tx1"/>
                </a:solidFill>
              </a:rPr>
              <a:t>The restoring force in heave is proportional to the additional</a:t>
            </a:r>
          </a:p>
          <a:p>
            <a:r>
              <a:rPr lang="en-US" sz="2400" b="1">
                <a:solidFill>
                  <a:schemeClr val="tx1"/>
                </a:solidFill>
              </a:rPr>
              <a:t>   immersed distance.</a:t>
            </a:r>
          </a:p>
          <a:p>
            <a:pPr>
              <a:buFontTx/>
              <a:buChar char="•"/>
            </a:pPr>
            <a:r>
              <a:rPr lang="en-US" sz="2400" b="1">
                <a:solidFill>
                  <a:schemeClr val="tx1"/>
                </a:solidFill>
              </a:rPr>
              <a:t> The magnitude of the restoring force can be obtained using</a:t>
            </a:r>
          </a:p>
          <a:p>
            <a:r>
              <a:rPr lang="en-US" sz="2400" b="1">
                <a:solidFill>
                  <a:schemeClr val="tx1"/>
                </a:solidFill>
              </a:rPr>
              <a:t>  TPI of the ship.</a:t>
            </a:r>
          </a:p>
        </p:txBody>
      </p:sp>
      <p:graphicFrame>
        <p:nvGraphicFramePr>
          <p:cNvPr id="34823" name="Object 7"/>
          <p:cNvGraphicFramePr>
            <a:graphicFrameLocks noChangeAspect="1"/>
          </p:cNvGraphicFramePr>
          <p:nvPr/>
        </p:nvGraphicFramePr>
        <p:xfrm>
          <a:off x="1101725" y="3810000"/>
          <a:ext cx="7518400" cy="1060450"/>
        </p:xfrm>
        <a:graphic>
          <a:graphicData uri="http://schemas.openxmlformats.org/presentationml/2006/ole">
            <p:oleObj spid="_x0000_s34823" name="Equation" r:id="rId3" imgW="3429000" imgH="482400" progId="Equation.3">
              <p:embed/>
            </p:oleObj>
          </a:graphicData>
        </a:graphic>
      </p:graphicFrame>
      <p:sp>
        <p:nvSpPr>
          <p:cNvPr id="34824" name="Text Box 8"/>
          <p:cNvSpPr txBox="1">
            <a:spLocks noChangeArrowheads="1"/>
          </p:cNvSpPr>
          <p:nvPr/>
        </p:nvSpPr>
        <p:spPr bwMode="auto">
          <a:xfrm>
            <a:off x="762000" y="4953000"/>
            <a:ext cx="22526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 sz="2400">
                <a:solidFill>
                  <a:schemeClr val="tx1"/>
                </a:solidFill>
              </a:rPr>
              <a:t> Restoring force</a:t>
            </a:r>
          </a:p>
        </p:txBody>
      </p:sp>
      <p:graphicFrame>
        <p:nvGraphicFramePr>
          <p:cNvPr id="34825" name="Object 9"/>
          <p:cNvGraphicFramePr>
            <a:graphicFrameLocks noChangeAspect="1"/>
          </p:cNvGraphicFramePr>
          <p:nvPr/>
        </p:nvGraphicFramePr>
        <p:xfrm>
          <a:off x="1219200" y="5486400"/>
          <a:ext cx="3054350" cy="1031875"/>
        </p:xfrm>
        <a:graphic>
          <a:graphicData uri="http://schemas.openxmlformats.org/presentationml/2006/ole">
            <p:oleObj spid="_x0000_s34825" name="Equation" r:id="rId4" imgW="1206360" imgH="406080" progId="Equation.3">
              <p:embed/>
            </p:oleObj>
          </a:graphicData>
        </a:graphic>
      </p:graphicFrame>
      <p:graphicFrame>
        <p:nvGraphicFramePr>
          <p:cNvPr id="34826" name="Object 10"/>
          <p:cNvGraphicFramePr>
            <a:graphicFrameLocks noChangeAspect="1"/>
          </p:cNvGraphicFramePr>
          <p:nvPr/>
        </p:nvGraphicFramePr>
        <p:xfrm>
          <a:off x="7162800" y="5715000"/>
          <a:ext cx="1371600" cy="474663"/>
        </p:xfrm>
        <a:graphic>
          <a:graphicData uri="http://schemas.openxmlformats.org/presentationml/2006/ole">
            <p:oleObj spid="_x0000_s34826" name="Equation" r:id="rId5" imgW="660240" imgH="228600" progId="Equation.3">
              <p:embed/>
            </p:oleObj>
          </a:graphicData>
        </a:graphic>
      </p:graphicFrame>
      <p:sp>
        <p:nvSpPr>
          <p:cNvPr id="34827" name="Line 11"/>
          <p:cNvSpPr>
            <a:spLocks noChangeShapeType="1"/>
          </p:cNvSpPr>
          <p:nvPr/>
        </p:nvSpPr>
        <p:spPr bwMode="auto">
          <a:xfrm>
            <a:off x="7696200" y="4953000"/>
            <a:ext cx="0" cy="68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28" name="Text Box 12"/>
          <p:cNvSpPr txBox="1">
            <a:spLocks noChangeArrowheads="1"/>
          </p:cNvSpPr>
          <p:nvPr/>
        </p:nvSpPr>
        <p:spPr bwMode="auto">
          <a:xfrm>
            <a:off x="3048000" y="152400"/>
            <a:ext cx="3124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ko-KR" sz="3600" b="1">
                <a:solidFill>
                  <a:schemeClr val="tx1"/>
                </a:solidFill>
              </a:rPr>
              <a:t>Ship Response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2"/>
          <p:cNvSpPr txBox="1">
            <a:spLocks noChangeArrowheads="1"/>
          </p:cNvSpPr>
          <p:nvPr/>
        </p:nvSpPr>
        <p:spPr bwMode="auto">
          <a:xfrm>
            <a:off x="381000" y="990600"/>
            <a:ext cx="2165350" cy="457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bg1"/>
                </a:solidFill>
                <a:latin typeface="Arial" pitchFamily="34" charset="0"/>
              </a:rPr>
              <a:t>Heave Motion</a:t>
            </a:r>
            <a:endParaRPr lang="en-US" sz="2400" b="1" i="1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5846" name="Text Box 6"/>
          <p:cNvSpPr txBox="1">
            <a:spLocks noChangeArrowheads="1"/>
          </p:cNvSpPr>
          <p:nvPr/>
        </p:nvSpPr>
        <p:spPr bwMode="auto">
          <a:xfrm>
            <a:off x="2971800" y="2971800"/>
            <a:ext cx="57737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tx1"/>
                </a:solidFill>
              </a:rPr>
              <a:t> : Natural frequency of spring-mass system</a:t>
            </a:r>
          </a:p>
        </p:txBody>
      </p:sp>
      <p:graphicFrame>
        <p:nvGraphicFramePr>
          <p:cNvPr id="35847" name="Object 7"/>
          <p:cNvGraphicFramePr>
            <a:graphicFrameLocks noChangeAspect="1"/>
          </p:cNvGraphicFramePr>
          <p:nvPr/>
        </p:nvGraphicFramePr>
        <p:xfrm>
          <a:off x="1447800" y="2667000"/>
          <a:ext cx="1828800" cy="985838"/>
        </p:xfrm>
        <a:graphic>
          <a:graphicData uri="http://schemas.openxmlformats.org/presentationml/2006/ole">
            <p:oleObj spid="_x0000_s35847" name="Equation" r:id="rId3" imgW="825480" imgH="444240" progId="Equation.3">
              <p:embed/>
            </p:oleObj>
          </a:graphicData>
        </a:graphic>
      </p:graphicFrame>
      <p:sp>
        <p:nvSpPr>
          <p:cNvPr id="35848" name="Text Box 8"/>
          <p:cNvSpPr txBox="1">
            <a:spLocks noChangeArrowheads="1"/>
          </p:cNvSpPr>
          <p:nvPr/>
        </p:nvSpPr>
        <p:spPr bwMode="auto">
          <a:xfrm>
            <a:off x="685800" y="1981200"/>
            <a:ext cx="36496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 sz="2400" b="1">
                <a:solidFill>
                  <a:srgbClr val="FF0066"/>
                </a:solidFill>
              </a:rPr>
              <a:t> Heave Natural frequency</a:t>
            </a:r>
          </a:p>
        </p:txBody>
      </p:sp>
      <p:graphicFrame>
        <p:nvGraphicFramePr>
          <p:cNvPr id="35849" name="Object 9"/>
          <p:cNvGraphicFramePr>
            <a:graphicFrameLocks noChangeAspect="1"/>
          </p:cNvGraphicFramePr>
          <p:nvPr/>
        </p:nvGraphicFramePr>
        <p:xfrm>
          <a:off x="1625600" y="3568700"/>
          <a:ext cx="4519613" cy="2951163"/>
        </p:xfrm>
        <a:graphic>
          <a:graphicData uri="http://schemas.openxmlformats.org/presentationml/2006/ole">
            <p:oleObj spid="_x0000_s35849" name="Equation" r:id="rId4" imgW="2158920" imgH="1409400" progId="Equation.3">
              <p:embed/>
            </p:oleObj>
          </a:graphicData>
        </a:graphic>
      </p:graphicFrame>
      <p:graphicFrame>
        <p:nvGraphicFramePr>
          <p:cNvPr id="35851" name="Object 11"/>
          <p:cNvGraphicFramePr>
            <a:graphicFrameLocks noChangeAspect="1"/>
          </p:cNvGraphicFramePr>
          <p:nvPr/>
        </p:nvGraphicFramePr>
        <p:xfrm>
          <a:off x="6462713" y="4419600"/>
          <a:ext cx="2544762" cy="1073150"/>
        </p:xfrm>
        <a:graphic>
          <a:graphicData uri="http://schemas.openxmlformats.org/presentationml/2006/ole">
            <p:oleObj spid="_x0000_s35851" name="Equation" r:id="rId5" imgW="1054080" imgH="444240" progId="Equation.3">
              <p:embed/>
            </p:oleObj>
          </a:graphicData>
        </a:graphic>
      </p:graphicFrame>
      <p:sp>
        <p:nvSpPr>
          <p:cNvPr id="35852" name="Text Box 12"/>
          <p:cNvSpPr txBox="1">
            <a:spLocks noChangeArrowheads="1"/>
          </p:cNvSpPr>
          <p:nvPr/>
        </p:nvSpPr>
        <p:spPr bwMode="auto">
          <a:xfrm>
            <a:off x="3048000" y="152400"/>
            <a:ext cx="3124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ko-KR" sz="3600" b="1">
                <a:solidFill>
                  <a:schemeClr val="tx1"/>
                </a:solidFill>
              </a:rPr>
              <a:t>Ship Response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Text Box 3"/>
          <p:cNvSpPr txBox="1">
            <a:spLocks noChangeArrowheads="1"/>
          </p:cNvSpPr>
          <p:nvPr/>
        </p:nvSpPr>
        <p:spPr bwMode="auto">
          <a:xfrm>
            <a:off x="381000" y="990600"/>
            <a:ext cx="1839913" cy="457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bg1"/>
                </a:solidFill>
                <a:latin typeface="Arial" pitchFamily="34" charset="0"/>
              </a:rPr>
              <a:t>Roll Motion</a:t>
            </a:r>
            <a:endParaRPr lang="en-US" sz="2400" b="1" i="1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7894" name="Text Box 6"/>
          <p:cNvSpPr txBox="1">
            <a:spLocks noChangeArrowheads="1"/>
          </p:cNvSpPr>
          <p:nvPr/>
        </p:nvSpPr>
        <p:spPr bwMode="auto">
          <a:xfrm>
            <a:off x="457200" y="1676400"/>
            <a:ext cx="5270500" cy="4762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tx1"/>
                </a:solidFill>
              </a:rPr>
              <a:t>Generation of restoring moment in roll</a:t>
            </a:r>
          </a:p>
        </p:txBody>
      </p:sp>
      <p:sp>
        <p:nvSpPr>
          <p:cNvPr id="37895" name="Text Box 7"/>
          <p:cNvSpPr txBox="1">
            <a:spLocks noChangeArrowheads="1"/>
          </p:cNvSpPr>
          <p:nvPr/>
        </p:nvSpPr>
        <p:spPr bwMode="auto">
          <a:xfrm>
            <a:off x="1371600" y="2209800"/>
            <a:ext cx="4365625" cy="406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chemeClr val="tx1"/>
                </a:solidFill>
              </a:rPr>
              <a:t>Creation of Internal Righting Moment</a:t>
            </a:r>
          </a:p>
        </p:txBody>
      </p:sp>
      <p:graphicFrame>
        <p:nvGraphicFramePr>
          <p:cNvPr id="37900" name="Object 12"/>
          <p:cNvGraphicFramePr>
            <a:graphicFrameLocks noChangeAspect="1"/>
          </p:cNvGraphicFramePr>
          <p:nvPr/>
        </p:nvGraphicFramePr>
        <p:xfrm>
          <a:off x="7162800" y="1066800"/>
          <a:ext cx="1676400" cy="814388"/>
        </p:xfrm>
        <a:graphic>
          <a:graphicData uri="http://schemas.openxmlformats.org/presentationml/2006/ole">
            <p:oleObj spid="_x0000_s37900" name="Equation" r:id="rId3" imgW="927000" imgH="444240" progId="Equation.3">
              <p:embed/>
            </p:oleObj>
          </a:graphicData>
        </a:graphic>
      </p:graphicFrame>
      <p:sp>
        <p:nvSpPr>
          <p:cNvPr id="37901" name="Line 13"/>
          <p:cNvSpPr>
            <a:spLocks noChangeShapeType="1"/>
          </p:cNvSpPr>
          <p:nvPr/>
        </p:nvSpPr>
        <p:spPr bwMode="auto">
          <a:xfrm>
            <a:off x="8001000" y="1905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903" name="AutoShape 15"/>
          <p:cNvSpPr>
            <a:spLocks noChangeAspect="1" noChangeArrowheads="1" noTextEdit="1"/>
          </p:cNvSpPr>
          <p:nvPr/>
        </p:nvSpPr>
        <p:spPr bwMode="auto">
          <a:xfrm>
            <a:off x="381000" y="2971800"/>
            <a:ext cx="8534400" cy="2962275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05" name="Rectangle 17"/>
          <p:cNvSpPr>
            <a:spLocks noChangeArrowheads="1"/>
          </p:cNvSpPr>
          <p:nvPr/>
        </p:nvSpPr>
        <p:spPr bwMode="auto">
          <a:xfrm>
            <a:off x="2038350" y="3178175"/>
            <a:ext cx="14288" cy="142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06" name="Rectangle 18"/>
          <p:cNvSpPr>
            <a:spLocks noChangeArrowheads="1"/>
          </p:cNvSpPr>
          <p:nvPr/>
        </p:nvSpPr>
        <p:spPr bwMode="auto">
          <a:xfrm>
            <a:off x="2038350" y="3251200"/>
            <a:ext cx="14288" cy="158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07" name="Rectangle 19"/>
          <p:cNvSpPr>
            <a:spLocks noChangeArrowheads="1"/>
          </p:cNvSpPr>
          <p:nvPr/>
        </p:nvSpPr>
        <p:spPr bwMode="auto">
          <a:xfrm>
            <a:off x="2038350" y="3325813"/>
            <a:ext cx="14288" cy="142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08" name="Rectangle 20"/>
          <p:cNvSpPr>
            <a:spLocks noChangeArrowheads="1"/>
          </p:cNvSpPr>
          <p:nvPr/>
        </p:nvSpPr>
        <p:spPr bwMode="auto">
          <a:xfrm>
            <a:off x="2038350" y="3398838"/>
            <a:ext cx="14288" cy="158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09" name="Rectangle 21"/>
          <p:cNvSpPr>
            <a:spLocks noChangeArrowheads="1"/>
          </p:cNvSpPr>
          <p:nvPr/>
        </p:nvSpPr>
        <p:spPr bwMode="auto">
          <a:xfrm>
            <a:off x="2038350" y="3473450"/>
            <a:ext cx="14288" cy="142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10" name="Rectangle 22"/>
          <p:cNvSpPr>
            <a:spLocks noChangeArrowheads="1"/>
          </p:cNvSpPr>
          <p:nvPr/>
        </p:nvSpPr>
        <p:spPr bwMode="auto">
          <a:xfrm>
            <a:off x="2038350" y="3546475"/>
            <a:ext cx="14288" cy="142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11" name="Rectangle 23"/>
          <p:cNvSpPr>
            <a:spLocks noChangeArrowheads="1"/>
          </p:cNvSpPr>
          <p:nvPr/>
        </p:nvSpPr>
        <p:spPr bwMode="auto">
          <a:xfrm>
            <a:off x="2038350" y="3619500"/>
            <a:ext cx="14288" cy="158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12" name="Rectangle 24"/>
          <p:cNvSpPr>
            <a:spLocks noChangeArrowheads="1"/>
          </p:cNvSpPr>
          <p:nvPr/>
        </p:nvSpPr>
        <p:spPr bwMode="auto">
          <a:xfrm>
            <a:off x="2038350" y="3694113"/>
            <a:ext cx="14288" cy="142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13" name="Rectangle 25"/>
          <p:cNvSpPr>
            <a:spLocks noChangeArrowheads="1"/>
          </p:cNvSpPr>
          <p:nvPr/>
        </p:nvSpPr>
        <p:spPr bwMode="auto">
          <a:xfrm>
            <a:off x="2038350" y="3767138"/>
            <a:ext cx="14288" cy="158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14" name="Rectangle 26"/>
          <p:cNvSpPr>
            <a:spLocks noChangeArrowheads="1"/>
          </p:cNvSpPr>
          <p:nvPr/>
        </p:nvSpPr>
        <p:spPr bwMode="auto">
          <a:xfrm>
            <a:off x="2038350" y="3841750"/>
            <a:ext cx="14288" cy="142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15" name="Rectangle 27"/>
          <p:cNvSpPr>
            <a:spLocks noChangeArrowheads="1"/>
          </p:cNvSpPr>
          <p:nvPr/>
        </p:nvSpPr>
        <p:spPr bwMode="auto">
          <a:xfrm>
            <a:off x="2038350" y="3914775"/>
            <a:ext cx="14288" cy="142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16" name="Rectangle 28"/>
          <p:cNvSpPr>
            <a:spLocks noChangeArrowheads="1"/>
          </p:cNvSpPr>
          <p:nvPr/>
        </p:nvSpPr>
        <p:spPr bwMode="auto">
          <a:xfrm>
            <a:off x="2038350" y="3989388"/>
            <a:ext cx="14288" cy="142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17" name="Rectangle 29"/>
          <p:cNvSpPr>
            <a:spLocks noChangeArrowheads="1"/>
          </p:cNvSpPr>
          <p:nvPr/>
        </p:nvSpPr>
        <p:spPr bwMode="auto">
          <a:xfrm>
            <a:off x="2038350" y="4062413"/>
            <a:ext cx="14288" cy="142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18" name="Rectangle 30"/>
          <p:cNvSpPr>
            <a:spLocks noChangeArrowheads="1"/>
          </p:cNvSpPr>
          <p:nvPr/>
        </p:nvSpPr>
        <p:spPr bwMode="auto">
          <a:xfrm>
            <a:off x="2038350" y="4135438"/>
            <a:ext cx="14288" cy="158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19" name="Rectangle 31"/>
          <p:cNvSpPr>
            <a:spLocks noChangeArrowheads="1"/>
          </p:cNvSpPr>
          <p:nvPr/>
        </p:nvSpPr>
        <p:spPr bwMode="auto">
          <a:xfrm>
            <a:off x="2038350" y="4210050"/>
            <a:ext cx="14288" cy="142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20" name="Rectangle 32"/>
          <p:cNvSpPr>
            <a:spLocks noChangeArrowheads="1"/>
          </p:cNvSpPr>
          <p:nvPr/>
        </p:nvSpPr>
        <p:spPr bwMode="auto">
          <a:xfrm>
            <a:off x="2038350" y="4283075"/>
            <a:ext cx="14288" cy="158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21" name="Rectangle 33"/>
          <p:cNvSpPr>
            <a:spLocks noChangeArrowheads="1"/>
          </p:cNvSpPr>
          <p:nvPr/>
        </p:nvSpPr>
        <p:spPr bwMode="auto">
          <a:xfrm>
            <a:off x="2038350" y="4357688"/>
            <a:ext cx="14288" cy="142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22" name="Rectangle 34"/>
          <p:cNvSpPr>
            <a:spLocks noChangeArrowheads="1"/>
          </p:cNvSpPr>
          <p:nvPr/>
        </p:nvSpPr>
        <p:spPr bwMode="auto">
          <a:xfrm>
            <a:off x="2038350" y="4430713"/>
            <a:ext cx="14288" cy="142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23" name="Rectangle 35"/>
          <p:cNvSpPr>
            <a:spLocks noChangeArrowheads="1"/>
          </p:cNvSpPr>
          <p:nvPr/>
        </p:nvSpPr>
        <p:spPr bwMode="auto">
          <a:xfrm>
            <a:off x="2038350" y="4503738"/>
            <a:ext cx="14288" cy="158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24" name="Rectangle 36"/>
          <p:cNvSpPr>
            <a:spLocks noChangeArrowheads="1"/>
          </p:cNvSpPr>
          <p:nvPr/>
        </p:nvSpPr>
        <p:spPr bwMode="auto">
          <a:xfrm>
            <a:off x="2052638" y="4578350"/>
            <a:ext cx="14287" cy="142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25" name="Rectangle 37"/>
          <p:cNvSpPr>
            <a:spLocks noChangeArrowheads="1"/>
          </p:cNvSpPr>
          <p:nvPr/>
        </p:nvSpPr>
        <p:spPr bwMode="auto">
          <a:xfrm>
            <a:off x="2052638" y="4651375"/>
            <a:ext cx="14287" cy="158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26" name="Rectangle 38"/>
          <p:cNvSpPr>
            <a:spLocks noChangeArrowheads="1"/>
          </p:cNvSpPr>
          <p:nvPr/>
        </p:nvSpPr>
        <p:spPr bwMode="auto">
          <a:xfrm>
            <a:off x="2052638" y="4725988"/>
            <a:ext cx="14287" cy="142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27" name="Rectangle 39"/>
          <p:cNvSpPr>
            <a:spLocks noChangeArrowheads="1"/>
          </p:cNvSpPr>
          <p:nvPr/>
        </p:nvSpPr>
        <p:spPr bwMode="auto">
          <a:xfrm>
            <a:off x="2052638" y="4799013"/>
            <a:ext cx="14287" cy="142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28" name="Rectangle 40"/>
          <p:cNvSpPr>
            <a:spLocks noChangeArrowheads="1"/>
          </p:cNvSpPr>
          <p:nvPr/>
        </p:nvSpPr>
        <p:spPr bwMode="auto">
          <a:xfrm>
            <a:off x="2052638" y="4873625"/>
            <a:ext cx="14287" cy="142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29" name="Rectangle 41"/>
          <p:cNvSpPr>
            <a:spLocks noChangeArrowheads="1"/>
          </p:cNvSpPr>
          <p:nvPr/>
        </p:nvSpPr>
        <p:spPr bwMode="auto">
          <a:xfrm>
            <a:off x="2052638" y="4946650"/>
            <a:ext cx="14287" cy="142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30" name="Rectangle 42"/>
          <p:cNvSpPr>
            <a:spLocks noChangeArrowheads="1"/>
          </p:cNvSpPr>
          <p:nvPr/>
        </p:nvSpPr>
        <p:spPr bwMode="auto">
          <a:xfrm>
            <a:off x="2052638" y="5019675"/>
            <a:ext cx="14287" cy="158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31" name="Rectangle 43"/>
          <p:cNvSpPr>
            <a:spLocks noChangeArrowheads="1"/>
          </p:cNvSpPr>
          <p:nvPr/>
        </p:nvSpPr>
        <p:spPr bwMode="auto">
          <a:xfrm>
            <a:off x="2052638" y="5094288"/>
            <a:ext cx="14287" cy="142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32" name="Rectangle 44"/>
          <p:cNvSpPr>
            <a:spLocks noChangeArrowheads="1"/>
          </p:cNvSpPr>
          <p:nvPr/>
        </p:nvSpPr>
        <p:spPr bwMode="auto">
          <a:xfrm>
            <a:off x="2052638" y="5167313"/>
            <a:ext cx="14287" cy="158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33" name="Rectangle 45"/>
          <p:cNvSpPr>
            <a:spLocks noChangeArrowheads="1"/>
          </p:cNvSpPr>
          <p:nvPr/>
        </p:nvSpPr>
        <p:spPr bwMode="auto">
          <a:xfrm>
            <a:off x="2052638" y="5241925"/>
            <a:ext cx="14287" cy="142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34" name="Rectangle 46"/>
          <p:cNvSpPr>
            <a:spLocks noChangeArrowheads="1"/>
          </p:cNvSpPr>
          <p:nvPr/>
        </p:nvSpPr>
        <p:spPr bwMode="auto">
          <a:xfrm>
            <a:off x="2052638" y="5314950"/>
            <a:ext cx="14287" cy="142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35" name="Rectangle 47"/>
          <p:cNvSpPr>
            <a:spLocks noChangeArrowheads="1"/>
          </p:cNvSpPr>
          <p:nvPr/>
        </p:nvSpPr>
        <p:spPr bwMode="auto">
          <a:xfrm>
            <a:off x="2052638" y="5389563"/>
            <a:ext cx="14287" cy="142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36" name="Rectangle 48"/>
          <p:cNvSpPr>
            <a:spLocks noChangeArrowheads="1"/>
          </p:cNvSpPr>
          <p:nvPr/>
        </p:nvSpPr>
        <p:spPr bwMode="auto">
          <a:xfrm>
            <a:off x="2052638" y="5462588"/>
            <a:ext cx="14287" cy="142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37" name="Rectangle 49"/>
          <p:cNvSpPr>
            <a:spLocks noChangeArrowheads="1"/>
          </p:cNvSpPr>
          <p:nvPr/>
        </p:nvSpPr>
        <p:spPr bwMode="auto">
          <a:xfrm>
            <a:off x="2052638" y="5535613"/>
            <a:ext cx="14287" cy="158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38" name="Rectangle 50"/>
          <p:cNvSpPr>
            <a:spLocks noChangeArrowheads="1"/>
          </p:cNvSpPr>
          <p:nvPr/>
        </p:nvSpPr>
        <p:spPr bwMode="auto">
          <a:xfrm>
            <a:off x="2052638" y="5610225"/>
            <a:ext cx="14287" cy="142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39" name="Rectangle 51"/>
          <p:cNvSpPr>
            <a:spLocks noChangeArrowheads="1"/>
          </p:cNvSpPr>
          <p:nvPr/>
        </p:nvSpPr>
        <p:spPr bwMode="auto">
          <a:xfrm>
            <a:off x="2052638" y="5683250"/>
            <a:ext cx="14287" cy="142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40" name="Rectangle 52"/>
          <p:cNvSpPr>
            <a:spLocks noChangeArrowheads="1"/>
          </p:cNvSpPr>
          <p:nvPr/>
        </p:nvSpPr>
        <p:spPr bwMode="auto">
          <a:xfrm>
            <a:off x="2052638" y="5757863"/>
            <a:ext cx="14287" cy="142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41" name="Rectangle 53"/>
          <p:cNvSpPr>
            <a:spLocks noChangeArrowheads="1"/>
          </p:cNvSpPr>
          <p:nvPr/>
        </p:nvSpPr>
        <p:spPr bwMode="auto">
          <a:xfrm>
            <a:off x="2052638" y="5830888"/>
            <a:ext cx="14287" cy="142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42" name="Rectangle 54"/>
          <p:cNvSpPr>
            <a:spLocks noChangeArrowheads="1"/>
          </p:cNvSpPr>
          <p:nvPr/>
        </p:nvSpPr>
        <p:spPr bwMode="auto">
          <a:xfrm>
            <a:off x="2052638" y="5903913"/>
            <a:ext cx="14287" cy="158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43" name="Rectangle 55"/>
          <p:cNvSpPr>
            <a:spLocks noChangeArrowheads="1"/>
          </p:cNvSpPr>
          <p:nvPr/>
        </p:nvSpPr>
        <p:spPr bwMode="auto">
          <a:xfrm>
            <a:off x="2052638" y="5903913"/>
            <a:ext cx="14287" cy="158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44" name="Freeform 56"/>
          <p:cNvSpPr>
            <a:spLocks/>
          </p:cNvSpPr>
          <p:nvPr/>
        </p:nvSpPr>
        <p:spPr bwMode="auto">
          <a:xfrm>
            <a:off x="381000" y="4489450"/>
            <a:ext cx="3978275" cy="15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506" y="0"/>
              </a:cxn>
              <a:cxn ang="0">
                <a:pos x="2506" y="0"/>
              </a:cxn>
            </a:cxnLst>
            <a:rect l="0" t="0" r="r" b="b"/>
            <a:pathLst>
              <a:path w="2506">
                <a:moveTo>
                  <a:pt x="0" y="0"/>
                </a:moveTo>
                <a:lnTo>
                  <a:pt x="2506" y="0"/>
                </a:lnTo>
                <a:lnTo>
                  <a:pt x="2506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45" name="Line 57"/>
          <p:cNvSpPr>
            <a:spLocks noChangeShapeType="1"/>
          </p:cNvSpPr>
          <p:nvPr/>
        </p:nvSpPr>
        <p:spPr bwMode="auto">
          <a:xfrm flipH="1">
            <a:off x="4921250" y="4489450"/>
            <a:ext cx="3979863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46" name="Line 58"/>
          <p:cNvSpPr>
            <a:spLocks noChangeShapeType="1"/>
          </p:cNvSpPr>
          <p:nvPr/>
        </p:nvSpPr>
        <p:spPr bwMode="auto">
          <a:xfrm>
            <a:off x="1238250" y="3649663"/>
            <a:ext cx="1420813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47" name="Freeform 59"/>
          <p:cNvSpPr>
            <a:spLocks/>
          </p:cNvSpPr>
          <p:nvPr/>
        </p:nvSpPr>
        <p:spPr bwMode="auto">
          <a:xfrm>
            <a:off x="2659063" y="3649663"/>
            <a:ext cx="280987" cy="113506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77" y="0"/>
              </a:cxn>
              <a:cxn ang="0">
                <a:pos x="177" y="715"/>
              </a:cxn>
            </a:cxnLst>
            <a:rect l="0" t="0" r="r" b="b"/>
            <a:pathLst>
              <a:path w="177" h="715">
                <a:moveTo>
                  <a:pt x="0" y="0"/>
                </a:moveTo>
                <a:lnTo>
                  <a:pt x="177" y="0"/>
                </a:lnTo>
                <a:lnTo>
                  <a:pt x="177" y="715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48" name="Line 60"/>
          <p:cNvSpPr>
            <a:spLocks noChangeShapeType="1"/>
          </p:cNvSpPr>
          <p:nvPr/>
        </p:nvSpPr>
        <p:spPr bwMode="auto">
          <a:xfrm>
            <a:off x="1238250" y="3649663"/>
            <a:ext cx="1588" cy="1414462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49" name="Line 61"/>
          <p:cNvSpPr>
            <a:spLocks noChangeShapeType="1"/>
          </p:cNvSpPr>
          <p:nvPr/>
        </p:nvSpPr>
        <p:spPr bwMode="auto">
          <a:xfrm>
            <a:off x="2940050" y="4784725"/>
            <a:ext cx="1588" cy="27940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50" name="Line 62"/>
          <p:cNvSpPr>
            <a:spLocks noChangeShapeType="1"/>
          </p:cNvSpPr>
          <p:nvPr/>
        </p:nvSpPr>
        <p:spPr bwMode="auto">
          <a:xfrm flipH="1">
            <a:off x="1519238" y="5345113"/>
            <a:ext cx="1139825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51" name="Freeform 63"/>
          <p:cNvSpPr>
            <a:spLocks/>
          </p:cNvSpPr>
          <p:nvPr/>
        </p:nvSpPr>
        <p:spPr bwMode="auto">
          <a:xfrm>
            <a:off x="1238250" y="5064125"/>
            <a:ext cx="280988" cy="280988"/>
          </a:xfrm>
          <a:custGeom>
            <a:avLst/>
            <a:gdLst/>
            <a:ahLst/>
            <a:cxnLst>
              <a:cxn ang="0">
                <a:pos x="177" y="177"/>
              </a:cxn>
              <a:cxn ang="0">
                <a:pos x="112" y="158"/>
              </a:cxn>
              <a:cxn ang="0">
                <a:pos x="56" y="121"/>
              </a:cxn>
              <a:cxn ang="0">
                <a:pos x="19" y="65"/>
              </a:cxn>
              <a:cxn ang="0">
                <a:pos x="0" y="0"/>
              </a:cxn>
            </a:cxnLst>
            <a:rect l="0" t="0" r="r" b="b"/>
            <a:pathLst>
              <a:path w="177" h="177">
                <a:moveTo>
                  <a:pt x="177" y="177"/>
                </a:moveTo>
                <a:lnTo>
                  <a:pt x="112" y="158"/>
                </a:lnTo>
                <a:lnTo>
                  <a:pt x="56" y="121"/>
                </a:lnTo>
                <a:lnTo>
                  <a:pt x="19" y="65"/>
                </a:lnTo>
                <a:lnTo>
                  <a:pt x="0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52" name="Freeform 64"/>
          <p:cNvSpPr>
            <a:spLocks/>
          </p:cNvSpPr>
          <p:nvPr/>
        </p:nvSpPr>
        <p:spPr bwMode="auto">
          <a:xfrm>
            <a:off x="2644775" y="5064125"/>
            <a:ext cx="295275" cy="280988"/>
          </a:xfrm>
          <a:custGeom>
            <a:avLst/>
            <a:gdLst/>
            <a:ahLst/>
            <a:cxnLst>
              <a:cxn ang="0">
                <a:pos x="186" y="0"/>
              </a:cxn>
              <a:cxn ang="0">
                <a:pos x="167" y="65"/>
              </a:cxn>
              <a:cxn ang="0">
                <a:pos x="130" y="121"/>
              </a:cxn>
              <a:cxn ang="0">
                <a:pos x="74" y="158"/>
              </a:cxn>
              <a:cxn ang="0">
                <a:pos x="37" y="177"/>
              </a:cxn>
              <a:cxn ang="0">
                <a:pos x="0" y="177"/>
              </a:cxn>
            </a:cxnLst>
            <a:rect l="0" t="0" r="r" b="b"/>
            <a:pathLst>
              <a:path w="186" h="177">
                <a:moveTo>
                  <a:pt x="186" y="0"/>
                </a:moveTo>
                <a:lnTo>
                  <a:pt x="167" y="65"/>
                </a:lnTo>
                <a:lnTo>
                  <a:pt x="130" y="121"/>
                </a:lnTo>
                <a:lnTo>
                  <a:pt x="74" y="158"/>
                </a:lnTo>
                <a:lnTo>
                  <a:pt x="37" y="177"/>
                </a:lnTo>
                <a:lnTo>
                  <a:pt x="0" y="177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53" name="Rectangle 65"/>
          <p:cNvSpPr>
            <a:spLocks noChangeArrowheads="1"/>
          </p:cNvSpPr>
          <p:nvPr/>
        </p:nvSpPr>
        <p:spPr bwMode="auto">
          <a:xfrm>
            <a:off x="2141538" y="4224338"/>
            <a:ext cx="17462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900">
                <a:solidFill>
                  <a:srgbClr val="000000"/>
                </a:solidFill>
              </a:rPr>
              <a:t>G</a:t>
            </a:r>
            <a:endParaRPr lang="en-US"/>
          </a:p>
        </p:txBody>
      </p:sp>
      <p:sp>
        <p:nvSpPr>
          <p:cNvPr id="37955" name="Rectangle 67"/>
          <p:cNvSpPr>
            <a:spLocks noChangeArrowheads="1"/>
          </p:cNvSpPr>
          <p:nvPr/>
        </p:nvSpPr>
        <p:spPr bwMode="auto">
          <a:xfrm>
            <a:off x="2333625" y="4003675"/>
            <a:ext cx="77788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</a:rPr>
              <a:t>S</a:t>
            </a:r>
            <a:endParaRPr lang="en-US"/>
          </a:p>
        </p:txBody>
      </p:sp>
      <p:sp>
        <p:nvSpPr>
          <p:cNvPr id="37957" name="Rectangle 69"/>
          <p:cNvSpPr>
            <a:spLocks noChangeArrowheads="1"/>
          </p:cNvSpPr>
          <p:nvPr/>
        </p:nvSpPr>
        <p:spPr bwMode="auto">
          <a:xfrm>
            <a:off x="2155825" y="4799013"/>
            <a:ext cx="160338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900">
                <a:solidFill>
                  <a:srgbClr val="000000"/>
                </a:solidFill>
              </a:rPr>
              <a:t>B</a:t>
            </a:r>
            <a:endParaRPr lang="en-US"/>
          </a:p>
        </p:txBody>
      </p:sp>
      <p:sp>
        <p:nvSpPr>
          <p:cNvPr id="37958" name="Rectangle 70"/>
          <p:cNvSpPr>
            <a:spLocks noChangeArrowheads="1"/>
          </p:cNvSpPr>
          <p:nvPr/>
        </p:nvSpPr>
        <p:spPr bwMode="auto">
          <a:xfrm>
            <a:off x="1638300" y="4991100"/>
            <a:ext cx="134938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900">
                <a:solidFill>
                  <a:srgbClr val="000000"/>
                </a:solidFill>
              </a:rPr>
              <a:t>F</a:t>
            </a:r>
            <a:endParaRPr lang="en-US"/>
          </a:p>
        </p:txBody>
      </p:sp>
      <p:sp>
        <p:nvSpPr>
          <p:cNvPr id="37959" name="Rectangle 71"/>
          <p:cNvSpPr>
            <a:spLocks noChangeArrowheads="1"/>
          </p:cNvSpPr>
          <p:nvPr/>
        </p:nvSpPr>
        <p:spPr bwMode="auto">
          <a:xfrm>
            <a:off x="1785938" y="5108575"/>
            <a:ext cx="93662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</a:rPr>
              <a:t>B</a:t>
            </a:r>
            <a:endParaRPr lang="en-US"/>
          </a:p>
        </p:txBody>
      </p:sp>
      <p:sp>
        <p:nvSpPr>
          <p:cNvPr id="37960" name="Rectangle 72"/>
          <p:cNvSpPr>
            <a:spLocks noChangeArrowheads="1"/>
          </p:cNvSpPr>
          <p:nvPr/>
        </p:nvSpPr>
        <p:spPr bwMode="auto">
          <a:xfrm>
            <a:off x="1638300" y="4843463"/>
            <a:ext cx="80963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900">
                <a:solidFill>
                  <a:srgbClr val="000000"/>
                </a:solidFill>
                <a:latin typeface="WP MathA"/>
              </a:rPr>
              <a:t>¸</a:t>
            </a:r>
            <a:endParaRPr lang="en-US"/>
          </a:p>
        </p:txBody>
      </p:sp>
      <p:sp>
        <p:nvSpPr>
          <p:cNvPr id="37961" name="Freeform 73"/>
          <p:cNvSpPr>
            <a:spLocks/>
          </p:cNvSpPr>
          <p:nvPr/>
        </p:nvSpPr>
        <p:spPr bwMode="auto">
          <a:xfrm>
            <a:off x="6105525" y="3281363"/>
            <a:ext cx="1463675" cy="207803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922" y="538"/>
              </a:cxn>
              <a:cxn ang="0">
                <a:pos x="475" y="1309"/>
              </a:cxn>
            </a:cxnLst>
            <a:rect l="0" t="0" r="r" b="b"/>
            <a:pathLst>
              <a:path w="922" h="1309">
                <a:moveTo>
                  <a:pt x="0" y="0"/>
                </a:moveTo>
                <a:lnTo>
                  <a:pt x="922" y="538"/>
                </a:lnTo>
                <a:lnTo>
                  <a:pt x="475" y="1309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62" name="Line 74"/>
          <p:cNvSpPr>
            <a:spLocks noChangeShapeType="1"/>
          </p:cNvSpPr>
          <p:nvPr/>
        </p:nvSpPr>
        <p:spPr bwMode="auto">
          <a:xfrm flipH="1">
            <a:off x="5395913" y="3281363"/>
            <a:ext cx="709612" cy="122237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63" name="Line 75"/>
          <p:cNvSpPr>
            <a:spLocks noChangeShapeType="1"/>
          </p:cNvSpPr>
          <p:nvPr/>
        </p:nvSpPr>
        <p:spPr bwMode="auto">
          <a:xfrm>
            <a:off x="5499100" y="4887913"/>
            <a:ext cx="976313" cy="57467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64" name="Freeform 76"/>
          <p:cNvSpPr>
            <a:spLocks/>
          </p:cNvSpPr>
          <p:nvPr/>
        </p:nvSpPr>
        <p:spPr bwMode="auto">
          <a:xfrm>
            <a:off x="5351463" y="4503738"/>
            <a:ext cx="147637" cy="398462"/>
          </a:xfrm>
          <a:custGeom>
            <a:avLst/>
            <a:gdLst/>
            <a:ahLst/>
            <a:cxnLst>
              <a:cxn ang="0">
                <a:pos x="93" y="251"/>
              </a:cxn>
              <a:cxn ang="0">
                <a:pos x="37" y="205"/>
              </a:cxn>
              <a:cxn ang="0">
                <a:pos x="9" y="140"/>
              </a:cxn>
              <a:cxn ang="0">
                <a:pos x="0" y="65"/>
              </a:cxn>
              <a:cxn ang="0">
                <a:pos x="18" y="0"/>
              </a:cxn>
            </a:cxnLst>
            <a:rect l="0" t="0" r="r" b="b"/>
            <a:pathLst>
              <a:path w="93" h="251">
                <a:moveTo>
                  <a:pt x="93" y="251"/>
                </a:moveTo>
                <a:lnTo>
                  <a:pt x="37" y="205"/>
                </a:lnTo>
                <a:lnTo>
                  <a:pt x="9" y="140"/>
                </a:lnTo>
                <a:lnTo>
                  <a:pt x="0" y="65"/>
                </a:lnTo>
                <a:lnTo>
                  <a:pt x="18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65" name="Freeform 77"/>
          <p:cNvSpPr>
            <a:spLocks/>
          </p:cNvSpPr>
          <p:nvPr/>
        </p:nvSpPr>
        <p:spPr bwMode="auto">
          <a:xfrm>
            <a:off x="6459538" y="5359400"/>
            <a:ext cx="400050" cy="131763"/>
          </a:xfrm>
          <a:custGeom>
            <a:avLst/>
            <a:gdLst/>
            <a:ahLst/>
            <a:cxnLst>
              <a:cxn ang="0">
                <a:pos x="252" y="0"/>
              </a:cxn>
              <a:cxn ang="0">
                <a:pos x="233" y="28"/>
              </a:cxn>
              <a:cxn ang="0">
                <a:pos x="205" y="56"/>
              </a:cxn>
              <a:cxn ang="0">
                <a:pos x="177" y="65"/>
              </a:cxn>
              <a:cxn ang="0">
                <a:pos x="140" y="83"/>
              </a:cxn>
              <a:cxn ang="0">
                <a:pos x="75" y="83"/>
              </a:cxn>
              <a:cxn ang="0">
                <a:pos x="0" y="56"/>
              </a:cxn>
            </a:cxnLst>
            <a:rect l="0" t="0" r="r" b="b"/>
            <a:pathLst>
              <a:path w="252" h="83">
                <a:moveTo>
                  <a:pt x="252" y="0"/>
                </a:moveTo>
                <a:lnTo>
                  <a:pt x="233" y="28"/>
                </a:lnTo>
                <a:lnTo>
                  <a:pt x="205" y="56"/>
                </a:lnTo>
                <a:lnTo>
                  <a:pt x="177" y="65"/>
                </a:lnTo>
                <a:lnTo>
                  <a:pt x="140" y="83"/>
                </a:lnTo>
                <a:lnTo>
                  <a:pt x="75" y="83"/>
                </a:lnTo>
                <a:lnTo>
                  <a:pt x="0" y="56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66" name="Rectangle 78"/>
          <p:cNvSpPr>
            <a:spLocks noChangeArrowheads="1"/>
          </p:cNvSpPr>
          <p:nvPr/>
        </p:nvSpPr>
        <p:spPr bwMode="auto">
          <a:xfrm>
            <a:off x="5986463" y="5167313"/>
            <a:ext cx="15875" cy="158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67" name="Rectangle 79"/>
          <p:cNvSpPr>
            <a:spLocks noChangeArrowheads="1"/>
          </p:cNvSpPr>
          <p:nvPr/>
        </p:nvSpPr>
        <p:spPr bwMode="auto">
          <a:xfrm>
            <a:off x="6016625" y="5108575"/>
            <a:ext cx="14288" cy="142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68" name="Rectangle 80"/>
          <p:cNvSpPr>
            <a:spLocks noChangeArrowheads="1"/>
          </p:cNvSpPr>
          <p:nvPr/>
        </p:nvSpPr>
        <p:spPr bwMode="auto">
          <a:xfrm>
            <a:off x="6061075" y="5049838"/>
            <a:ext cx="14288" cy="142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69" name="Rectangle 81"/>
          <p:cNvSpPr>
            <a:spLocks noChangeArrowheads="1"/>
          </p:cNvSpPr>
          <p:nvPr/>
        </p:nvSpPr>
        <p:spPr bwMode="auto">
          <a:xfrm>
            <a:off x="6089650" y="4991100"/>
            <a:ext cx="15875" cy="142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70" name="Rectangle 82"/>
          <p:cNvSpPr>
            <a:spLocks noChangeArrowheads="1"/>
          </p:cNvSpPr>
          <p:nvPr/>
        </p:nvSpPr>
        <p:spPr bwMode="auto">
          <a:xfrm>
            <a:off x="6119813" y="4932363"/>
            <a:ext cx="14287" cy="142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71" name="Rectangle 83"/>
          <p:cNvSpPr>
            <a:spLocks noChangeArrowheads="1"/>
          </p:cNvSpPr>
          <p:nvPr/>
        </p:nvSpPr>
        <p:spPr bwMode="auto">
          <a:xfrm>
            <a:off x="6164263" y="4873625"/>
            <a:ext cx="14287" cy="142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72" name="Rectangle 84"/>
          <p:cNvSpPr>
            <a:spLocks noChangeArrowheads="1"/>
          </p:cNvSpPr>
          <p:nvPr/>
        </p:nvSpPr>
        <p:spPr bwMode="auto">
          <a:xfrm>
            <a:off x="6194425" y="4813300"/>
            <a:ext cx="14288" cy="158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73" name="Rectangle 85"/>
          <p:cNvSpPr>
            <a:spLocks noChangeArrowheads="1"/>
          </p:cNvSpPr>
          <p:nvPr/>
        </p:nvSpPr>
        <p:spPr bwMode="auto">
          <a:xfrm>
            <a:off x="6223000" y="4754563"/>
            <a:ext cx="15875" cy="158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74" name="Rectangle 86"/>
          <p:cNvSpPr>
            <a:spLocks noChangeArrowheads="1"/>
          </p:cNvSpPr>
          <p:nvPr/>
        </p:nvSpPr>
        <p:spPr bwMode="auto">
          <a:xfrm>
            <a:off x="6253163" y="4695825"/>
            <a:ext cx="14287" cy="142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75" name="Rectangle 87"/>
          <p:cNvSpPr>
            <a:spLocks noChangeArrowheads="1"/>
          </p:cNvSpPr>
          <p:nvPr/>
        </p:nvSpPr>
        <p:spPr bwMode="auto">
          <a:xfrm>
            <a:off x="6297613" y="4637088"/>
            <a:ext cx="14287" cy="142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76" name="Rectangle 88"/>
          <p:cNvSpPr>
            <a:spLocks noChangeArrowheads="1"/>
          </p:cNvSpPr>
          <p:nvPr/>
        </p:nvSpPr>
        <p:spPr bwMode="auto">
          <a:xfrm>
            <a:off x="6326188" y="4578350"/>
            <a:ext cx="15875" cy="142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77" name="Rectangle 89"/>
          <p:cNvSpPr>
            <a:spLocks noChangeArrowheads="1"/>
          </p:cNvSpPr>
          <p:nvPr/>
        </p:nvSpPr>
        <p:spPr bwMode="auto">
          <a:xfrm>
            <a:off x="6356350" y="4519613"/>
            <a:ext cx="14288" cy="142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78" name="Rectangle 90"/>
          <p:cNvSpPr>
            <a:spLocks noChangeArrowheads="1"/>
          </p:cNvSpPr>
          <p:nvPr/>
        </p:nvSpPr>
        <p:spPr bwMode="auto">
          <a:xfrm>
            <a:off x="6400800" y="4460875"/>
            <a:ext cx="14288" cy="142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79" name="Rectangle 91"/>
          <p:cNvSpPr>
            <a:spLocks noChangeArrowheads="1"/>
          </p:cNvSpPr>
          <p:nvPr/>
        </p:nvSpPr>
        <p:spPr bwMode="auto">
          <a:xfrm>
            <a:off x="6430963" y="4402138"/>
            <a:ext cx="14287" cy="142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80" name="Rectangle 92"/>
          <p:cNvSpPr>
            <a:spLocks noChangeArrowheads="1"/>
          </p:cNvSpPr>
          <p:nvPr/>
        </p:nvSpPr>
        <p:spPr bwMode="auto">
          <a:xfrm>
            <a:off x="6459538" y="4341813"/>
            <a:ext cx="15875" cy="158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81" name="Rectangle 93"/>
          <p:cNvSpPr>
            <a:spLocks noChangeArrowheads="1"/>
          </p:cNvSpPr>
          <p:nvPr/>
        </p:nvSpPr>
        <p:spPr bwMode="auto">
          <a:xfrm>
            <a:off x="6503988" y="4283075"/>
            <a:ext cx="15875" cy="158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82" name="Rectangle 94"/>
          <p:cNvSpPr>
            <a:spLocks noChangeArrowheads="1"/>
          </p:cNvSpPr>
          <p:nvPr/>
        </p:nvSpPr>
        <p:spPr bwMode="auto">
          <a:xfrm>
            <a:off x="6534150" y="4224338"/>
            <a:ext cx="14288" cy="142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83" name="Rectangle 95"/>
          <p:cNvSpPr>
            <a:spLocks noChangeArrowheads="1"/>
          </p:cNvSpPr>
          <p:nvPr/>
        </p:nvSpPr>
        <p:spPr bwMode="auto">
          <a:xfrm>
            <a:off x="6564313" y="4165600"/>
            <a:ext cx="14287" cy="142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84" name="Rectangle 96"/>
          <p:cNvSpPr>
            <a:spLocks noChangeArrowheads="1"/>
          </p:cNvSpPr>
          <p:nvPr/>
        </p:nvSpPr>
        <p:spPr bwMode="auto">
          <a:xfrm>
            <a:off x="6608763" y="4106863"/>
            <a:ext cx="14287" cy="142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85" name="Rectangle 97"/>
          <p:cNvSpPr>
            <a:spLocks noChangeArrowheads="1"/>
          </p:cNvSpPr>
          <p:nvPr/>
        </p:nvSpPr>
        <p:spPr bwMode="auto">
          <a:xfrm>
            <a:off x="6637338" y="4048125"/>
            <a:ext cx="14287" cy="142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86" name="Rectangle 98"/>
          <p:cNvSpPr>
            <a:spLocks noChangeArrowheads="1"/>
          </p:cNvSpPr>
          <p:nvPr/>
        </p:nvSpPr>
        <p:spPr bwMode="auto">
          <a:xfrm>
            <a:off x="6667500" y="3989388"/>
            <a:ext cx="14288" cy="142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87" name="Rectangle 99"/>
          <p:cNvSpPr>
            <a:spLocks noChangeArrowheads="1"/>
          </p:cNvSpPr>
          <p:nvPr/>
        </p:nvSpPr>
        <p:spPr bwMode="auto">
          <a:xfrm>
            <a:off x="6696075" y="3929063"/>
            <a:ext cx="15875" cy="158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88" name="Rectangle 100"/>
          <p:cNvSpPr>
            <a:spLocks noChangeArrowheads="1"/>
          </p:cNvSpPr>
          <p:nvPr/>
        </p:nvSpPr>
        <p:spPr bwMode="auto">
          <a:xfrm>
            <a:off x="6740525" y="3870325"/>
            <a:ext cx="15875" cy="158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89" name="Rectangle 101"/>
          <p:cNvSpPr>
            <a:spLocks noChangeArrowheads="1"/>
          </p:cNvSpPr>
          <p:nvPr/>
        </p:nvSpPr>
        <p:spPr bwMode="auto">
          <a:xfrm>
            <a:off x="6770688" y="3811588"/>
            <a:ext cx="14287" cy="142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90" name="Rectangle 102"/>
          <p:cNvSpPr>
            <a:spLocks noChangeArrowheads="1"/>
          </p:cNvSpPr>
          <p:nvPr/>
        </p:nvSpPr>
        <p:spPr bwMode="auto">
          <a:xfrm>
            <a:off x="6800850" y="3752850"/>
            <a:ext cx="14288" cy="142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91" name="Rectangle 103"/>
          <p:cNvSpPr>
            <a:spLocks noChangeArrowheads="1"/>
          </p:cNvSpPr>
          <p:nvPr/>
        </p:nvSpPr>
        <p:spPr bwMode="auto">
          <a:xfrm>
            <a:off x="6845300" y="3694113"/>
            <a:ext cx="14288" cy="142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92" name="Rectangle 104"/>
          <p:cNvSpPr>
            <a:spLocks noChangeArrowheads="1"/>
          </p:cNvSpPr>
          <p:nvPr/>
        </p:nvSpPr>
        <p:spPr bwMode="auto">
          <a:xfrm>
            <a:off x="6873875" y="3635375"/>
            <a:ext cx="15875" cy="142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93" name="Rectangle 105"/>
          <p:cNvSpPr>
            <a:spLocks noChangeArrowheads="1"/>
          </p:cNvSpPr>
          <p:nvPr/>
        </p:nvSpPr>
        <p:spPr bwMode="auto">
          <a:xfrm>
            <a:off x="6904038" y="3576638"/>
            <a:ext cx="14287" cy="142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94" name="Rectangle 106"/>
          <p:cNvSpPr>
            <a:spLocks noChangeArrowheads="1"/>
          </p:cNvSpPr>
          <p:nvPr/>
        </p:nvSpPr>
        <p:spPr bwMode="auto">
          <a:xfrm>
            <a:off x="6948488" y="3516313"/>
            <a:ext cx="14287" cy="158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95" name="Rectangle 107"/>
          <p:cNvSpPr>
            <a:spLocks noChangeArrowheads="1"/>
          </p:cNvSpPr>
          <p:nvPr/>
        </p:nvSpPr>
        <p:spPr bwMode="auto">
          <a:xfrm>
            <a:off x="6977063" y="3457575"/>
            <a:ext cx="15875" cy="158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96" name="Rectangle 108"/>
          <p:cNvSpPr>
            <a:spLocks noChangeArrowheads="1"/>
          </p:cNvSpPr>
          <p:nvPr/>
        </p:nvSpPr>
        <p:spPr bwMode="auto">
          <a:xfrm>
            <a:off x="7007225" y="3398838"/>
            <a:ext cx="14288" cy="158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97" name="Rectangle 109"/>
          <p:cNvSpPr>
            <a:spLocks noChangeArrowheads="1"/>
          </p:cNvSpPr>
          <p:nvPr/>
        </p:nvSpPr>
        <p:spPr bwMode="auto">
          <a:xfrm>
            <a:off x="7051675" y="3340100"/>
            <a:ext cx="14288" cy="142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98" name="Rectangle 110"/>
          <p:cNvSpPr>
            <a:spLocks noChangeArrowheads="1"/>
          </p:cNvSpPr>
          <p:nvPr/>
        </p:nvSpPr>
        <p:spPr bwMode="auto">
          <a:xfrm>
            <a:off x="7081838" y="3281363"/>
            <a:ext cx="14287" cy="142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999" name="Rectangle 111"/>
          <p:cNvSpPr>
            <a:spLocks noChangeArrowheads="1"/>
          </p:cNvSpPr>
          <p:nvPr/>
        </p:nvSpPr>
        <p:spPr bwMode="auto">
          <a:xfrm>
            <a:off x="7110413" y="3222625"/>
            <a:ext cx="15875" cy="142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8000" name="Rectangle 112"/>
          <p:cNvSpPr>
            <a:spLocks noChangeArrowheads="1"/>
          </p:cNvSpPr>
          <p:nvPr/>
        </p:nvSpPr>
        <p:spPr bwMode="auto">
          <a:xfrm>
            <a:off x="7140575" y="3163888"/>
            <a:ext cx="14288" cy="142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8001" name="Rectangle 113"/>
          <p:cNvSpPr>
            <a:spLocks noChangeArrowheads="1"/>
          </p:cNvSpPr>
          <p:nvPr/>
        </p:nvSpPr>
        <p:spPr bwMode="auto">
          <a:xfrm>
            <a:off x="7185025" y="3105150"/>
            <a:ext cx="14288" cy="142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8002" name="Rectangle 114"/>
          <p:cNvSpPr>
            <a:spLocks noChangeArrowheads="1"/>
          </p:cNvSpPr>
          <p:nvPr/>
        </p:nvSpPr>
        <p:spPr bwMode="auto">
          <a:xfrm>
            <a:off x="7215188" y="3044825"/>
            <a:ext cx="14287" cy="158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8003" name="Rectangle 115"/>
          <p:cNvSpPr>
            <a:spLocks noChangeArrowheads="1"/>
          </p:cNvSpPr>
          <p:nvPr/>
        </p:nvSpPr>
        <p:spPr bwMode="auto">
          <a:xfrm>
            <a:off x="7243763" y="2986088"/>
            <a:ext cx="14287" cy="158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8004" name="Rectangle 116"/>
          <p:cNvSpPr>
            <a:spLocks noChangeArrowheads="1"/>
          </p:cNvSpPr>
          <p:nvPr/>
        </p:nvSpPr>
        <p:spPr bwMode="auto">
          <a:xfrm>
            <a:off x="6667500" y="5122863"/>
            <a:ext cx="14288" cy="8890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8005" name="Rectangle 117"/>
          <p:cNvSpPr>
            <a:spLocks noChangeArrowheads="1"/>
          </p:cNvSpPr>
          <p:nvPr/>
        </p:nvSpPr>
        <p:spPr bwMode="auto">
          <a:xfrm>
            <a:off x="6667500" y="4946650"/>
            <a:ext cx="14288" cy="8890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8006" name="Rectangle 118"/>
          <p:cNvSpPr>
            <a:spLocks noChangeArrowheads="1"/>
          </p:cNvSpPr>
          <p:nvPr/>
        </p:nvSpPr>
        <p:spPr bwMode="auto">
          <a:xfrm>
            <a:off x="6667500" y="4770438"/>
            <a:ext cx="14288" cy="87312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8007" name="Rectangle 119"/>
          <p:cNvSpPr>
            <a:spLocks noChangeArrowheads="1"/>
          </p:cNvSpPr>
          <p:nvPr/>
        </p:nvSpPr>
        <p:spPr bwMode="auto">
          <a:xfrm>
            <a:off x="6667500" y="4592638"/>
            <a:ext cx="14288" cy="8890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8008" name="Rectangle 120"/>
          <p:cNvSpPr>
            <a:spLocks noChangeArrowheads="1"/>
          </p:cNvSpPr>
          <p:nvPr/>
        </p:nvSpPr>
        <p:spPr bwMode="auto">
          <a:xfrm>
            <a:off x="6667500" y="4416425"/>
            <a:ext cx="14288" cy="87313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8009" name="Rectangle 121"/>
          <p:cNvSpPr>
            <a:spLocks noChangeArrowheads="1"/>
          </p:cNvSpPr>
          <p:nvPr/>
        </p:nvSpPr>
        <p:spPr bwMode="auto">
          <a:xfrm>
            <a:off x="6667500" y="4238625"/>
            <a:ext cx="14288" cy="8890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8010" name="Rectangle 122"/>
          <p:cNvSpPr>
            <a:spLocks noChangeArrowheads="1"/>
          </p:cNvSpPr>
          <p:nvPr/>
        </p:nvSpPr>
        <p:spPr bwMode="auto">
          <a:xfrm>
            <a:off x="6667500" y="4062413"/>
            <a:ext cx="14288" cy="8890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8011" name="Rectangle 123"/>
          <p:cNvSpPr>
            <a:spLocks noChangeArrowheads="1"/>
          </p:cNvSpPr>
          <p:nvPr/>
        </p:nvSpPr>
        <p:spPr bwMode="auto">
          <a:xfrm>
            <a:off x="6667500" y="3886200"/>
            <a:ext cx="14288" cy="87313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8012" name="Rectangle 124"/>
          <p:cNvSpPr>
            <a:spLocks noChangeArrowheads="1"/>
          </p:cNvSpPr>
          <p:nvPr/>
        </p:nvSpPr>
        <p:spPr bwMode="auto">
          <a:xfrm>
            <a:off x="6667500" y="3783013"/>
            <a:ext cx="14288" cy="142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8013" name="Rectangle 125"/>
          <p:cNvSpPr>
            <a:spLocks noChangeArrowheads="1"/>
          </p:cNvSpPr>
          <p:nvPr/>
        </p:nvSpPr>
        <p:spPr bwMode="auto">
          <a:xfrm>
            <a:off x="6386513" y="4843463"/>
            <a:ext cx="160337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900">
                <a:solidFill>
                  <a:srgbClr val="000000"/>
                </a:solidFill>
              </a:rPr>
              <a:t>B</a:t>
            </a:r>
            <a:endParaRPr lang="en-US"/>
          </a:p>
        </p:txBody>
      </p:sp>
      <p:sp>
        <p:nvSpPr>
          <p:cNvPr id="38014" name="Rectangle 126"/>
          <p:cNvSpPr>
            <a:spLocks noChangeArrowheads="1"/>
          </p:cNvSpPr>
          <p:nvPr/>
        </p:nvSpPr>
        <p:spPr bwMode="auto">
          <a:xfrm>
            <a:off x="6784975" y="5403850"/>
            <a:ext cx="134938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900">
                <a:solidFill>
                  <a:srgbClr val="000000"/>
                </a:solidFill>
              </a:rPr>
              <a:t>F</a:t>
            </a:r>
            <a:endParaRPr lang="en-US"/>
          </a:p>
        </p:txBody>
      </p:sp>
      <p:sp>
        <p:nvSpPr>
          <p:cNvPr id="38015" name="Rectangle 127"/>
          <p:cNvSpPr>
            <a:spLocks noChangeArrowheads="1"/>
          </p:cNvSpPr>
          <p:nvPr/>
        </p:nvSpPr>
        <p:spPr bwMode="auto">
          <a:xfrm>
            <a:off x="6918325" y="5521325"/>
            <a:ext cx="93663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</a:rPr>
              <a:t>B</a:t>
            </a:r>
            <a:endParaRPr lang="en-US"/>
          </a:p>
        </p:txBody>
      </p:sp>
      <p:sp>
        <p:nvSpPr>
          <p:cNvPr id="38016" name="Rectangle 128"/>
          <p:cNvSpPr>
            <a:spLocks noChangeArrowheads="1"/>
          </p:cNvSpPr>
          <p:nvPr/>
        </p:nvSpPr>
        <p:spPr bwMode="auto">
          <a:xfrm>
            <a:off x="6784975" y="5256213"/>
            <a:ext cx="80963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900">
                <a:solidFill>
                  <a:srgbClr val="000000"/>
                </a:solidFill>
                <a:latin typeface="WP MathA"/>
              </a:rPr>
              <a:t>¸</a:t>
            </a:r>
            <a:endParaRPr lang="en-US"/>
          </a:p>
        </p:txBody>
      </p:sp>
      <p:sp>
        <p:nvSpPr>
          <p:cNvPr id="38017" name="Rectangle 129"/>
          <p:cNvSpPr>
            <a:spLocks noChangeArrowheads="1"/>
          </p:cNvSpPr>
          <p:nvPr/>
        </p:nvSpPr>
        <p:spPr bwMode="auto">
          <a:xfrm>
            <a:off x="6194425" y="4195763"/>
            <a:ext cx="17462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900">
                <a:solidFill>
                  <a:srgbClr val="000000"/>
                </a:solidFill>
              </a:rPr>
              <a:t>G</a:t>
            </a:r>
            <a:endParaRPr lang="en-US"/>
          </a:p>
        </p:txBody>
      </p:sp>
      <p:sp>
        <p:nvSpPr>
          <p:cNvPr id="38018" name="Rectangle 130"/>
          <p:cNvSpPr>
            <a:spLocks noChangeArrowheads="1"/>
          </p:cNvSpPr>
          <p:nvPr/>
        </p:nvSpPr>
        <p:spPr bwMode="auto">
          <a:xfrm>
            <a:off x="6726238" y="4195763"/>
            <a:ext cx="147637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900">
                <a:solidFill>
                  <a:srgbClr val="000000"/>
                </a:solidFill>
              </a:rPr>
              <a:t>Z</a:t>
            </a:r>
            <a:endParaRPr lang="en-US"/>
          </a:p>
        </p:txBody>
      </p:sp>
      <p:sp>
        <p:nvSpPr>
          <p:cNvPr id="38020" name="Rectangle 132"/>
          <p:cNvSpPr>
            <a:spLocks noChangeArrowheads="1"/>
          </p:cNvSpPr>
          <p:nvPr/>
        </p:nvSpPr>
        <p:spPr bwMode="auto">
          <a:xfrm>
            <a:off x="6267450" y="3856038"/>
            <a:ext cx="77788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</a:rPr>
              <a:t>S</a:t>
            </a:r>
            <a:endParaRPr lang="en-US"/>
          </a:p>
        </p:txBody>
      </p:sp>
      <p:sp>
        <p:nvSpPr>
          <p:cNvPr id="38022" name="Rectangle 134"/>
          <p:cNvSpPr>
            <a:spLocks noChangeArrowheads="1"/>
          </p:cNvSpPr>
          <p:nvPr/>
        </p:nvSpPr>
        <p:spPr bwMode="auto">
          <a:xfrm>
            <a:off x="6592888" y="4298950"/>
            <a:ext cx="15875" cy="730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8023" name="Rectangle 135"/>
          <p:cNvSpPr>
            <a:spLocks noChangeArrowheads="1"/>
          </p:cNvSpPr>
          <p:nvPr/>
        </p:nvSpPr>
        <p:spPr bwMode="auto">
          <a:xfrm>
            <a:off x="6592888" y="4298950"/>
            <a:ext cx="88900" cy="142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8024" name="Rectangle 136"/>
          <p:cNvSpPr>
            <a:spLocks noChangeArrowheads="1"/>
          </p:cNvSpPr>
          <p:nvPr/>
        </p:nvSpPr>
        <p:spPr bwMode="auto">
          <a:xfrm>
            <a:off x="2022475" y="4268788"/>
            <a:ext cx="84138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900">
                <a:solidFill>
                  <a:srgbClr val="000000"/>
                </a:solidFill>
              </a:rPr>
              <a:t>•</a:t>
            </a:r>
            <a:endParaRPr lang="en-US"/>
          </a:p>
        </p:txBody>
      </p:sp>
      <p:sp>
        <p:nvSpPr>
          <p:cNvPr id="38025" name="Rectangle 137"/>
          <p:cNvSpPr>
            <a:spLocks noChangeArrowheads="1"/>
          </p:cNvSpPr>
          <p:nvPr/>
        </p:nvSpPr>
        <p:spPr bwMode="auto">
          <a:xfrm>
            <a:off x="2008188" y="4784725"/>
            <a:ext cx="84137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900">
                <a:solidFill>
                  <a:srgbClr val="000000"/>
                </a:solidFill>
              </a:rPr>
              <a:t>•</a:t>
            </a:r>
            <a:endParaRPr lang="en-US"/>
          </a:p>
        </p:txBody>
      </p:sp>
      <p:sp>
        <p:nvSpPr>
          <p:cNvPr id="38026" name="Rectangle 138"/>
          <p:cNvSpPr>
            <a:spLocks noChangeArrowheads="1"/>
          </p:cNvSpPr>
          <p:nvPr/>
        </p:nvSpPr>
        <p:spPr bwMode="auto">
          <a:xfrm>
            <a:off x="6430963" y="4210050"/>
            <a:ext cx="84137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900">
                <a:solidFill>
                  <a:srgbClr val="000000"/>
                </a:solidFill>
              </a:rPr>
              <a:t>•</a:t>
            </a:r>
            <a:endParaRPr lang="en-US"/>
          </a:p>
        </p:txBody>
      </p:sp>
      <p:sp>
        <p:nvSpPr>
          <p:cNvPr id="38027" name="Rectangle 139"/>
          <p:cNvSpPr>
            <a:spLocks noChangeArrowheads="1"/>
          </p:cNvSpPr>
          <p:nvPr/>
        </p:nvSpPr>
        <p:spPr bwMode="auto">
          <a:xfrm>
            <a:off x="6623050" y="4829175"/>
            <a:ext cx="84138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900">
                <a:solidFill>
                  <a:srgbClr val="000000"/>
                </a:solidFill>
              </a:rPr>
              <a:t>•</a:t>
            </a:r>
            <a:endParaRPr lang="en-US"/>
          </a:p>
        </p:txBody>
      </p:sp>
      <p:sp>
        <p:nvSpPr>
          <p:cNvPr id="38028" name="Freeform 140"/>
          <p:cNvSpPr>
            <a:spLocks/>
          </p:cNvSpPr>
          <p:nvPr/>
        </p:nvSpPr>
        <p:spPr bwMode="auto">
          <a:xfrm>
            <a:off x="1963738" y="4135438"/>
            <a:ext cx="147637" cy="236537"/>
          </a:xfrm>
          <a:custGeom>
            <a:avLst/>
            <a:gdLst/>
            <a:ahLst/>
            <a:cxnLst>
              <a:cxn ang="0">
                <a:pos x="47" y="149"/>
              </a:cxn>
              <a:cxn ang="0">
                <a:pos x="0" y="0"/>
              </a:cxn>
              <a:cxn ang="0">
                <a:pos x="47" y="38"/>
              </a:cxn>
              <a:cxn ang="0">
                <a:pos x="93" y="0"/>
              </a:cxn>
              <a:cxn ang="0">
                <a:pos x="47" y="149"/>
              </a:cxn>
            </a:cxnLst>
            <a:rect l="0" t="0" r="r" b="b"/>
            <a:pathLst>
              <a:path w="93" h="149">
                <a:moveTo>
                  <a:pt x="47" y="149"/>
                </a:moveTo>
                <a:lnTo>
                  <a:pt x="0" y="0"/>
                </a:lnTo>
                <a:lnTo>
                  <a:pt x="47" y="38"/>
                </a:lnTo>
                <a:lnTo>
                  <a:pt x="93" y="0"/>
                </a:lnTo>
                <a:lnTo>
                  <a:pt x="47" y="149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8029" name="Rectangle 141"/>
          <p:cNvSpPr>
            <a:spLocks noChangeArrowheads="1"/>
          </p:cNvSpPr>
          <p:nvPr/>
        </p:nvSpPr>
        <p:spPr bwMode="auto">
          <a:xfrm>
            <a:off x="2022475" y="3811588"/>
            <a:ext cx="30163" cy="398462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8030" name="Freeform 142"/>
          <p:cNvSpPr>
            <a:spLocks/>
          </p:cNvSpPr>
          <p:nvPr/>
        </p:nvSpPr>
        <p:spPr bwMode="auto">
          <a:xfrm>
            <a:off x="1963738" y="4946650"/>
            <a:ext cx="147637" cy="236538"/>
          </a:xfrm>
          <a:custGeom>
            <a:avLst/>
            <a:gdLst/>
            <a:ahLst/>
            <a:cxnLst>
              <a:cxn ang="0">
                <a:pos x="47" y="0"/>
              </a:cxn>
              <a:cxn ang="0">
                <a:pos x="93" y="149"/>
              </a:cxn>
              <a:cxn ang="0">
                <a:pos x="47" y="111"/>
              </a:cxn>
              <a:cxn ang="0">
                <a:pos x="0" y="149"/>
              </a:cxn>
              <a:cxn ang="0">
                <a:pos x="47" y="0"/>
              </a:cxn>
            </a:cxnLst>
            <a:rect l="0" t="0" r="r" b="b"/>
            <a:pathLst>
              <a:path w="93" h="149">
                <a:moveTo>
                  <a:pt x="47" y="0"/>
                </a:moveTo>
                <a:lnTo>
                  <a:pt x="93" y="149"/>
                </a:lnTo>
                <a:lnTo>
                  <a:pt x="47" y="111"/>
                </a:lnTo>
                <a:lnTo>
                  <a:pt x="0" y="149"/>
                </a:lnTo>
                <a:lnTo>
                  <a:pt x="47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8031" name="Rectangle 143"/>
          <p:cNvSpPr>
            <a:spLocks noChangeArrowheads="1"/>
          </p:cNvSpPr>
          <p:nvPr/>
        </p:nvSpPr>
        <p:spPr bwMode="auto">
          <a:xfrm>
            <a:off x="2022475" y="5108575"/>
            <a:ext cx="30163" cy="42703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8032" name="Line 144"/>
          <p:cNvSpPr>
            <a:spLocks noChangeShapeType="1"/>
          </p:cNvSpPr>
          <p:nvPr/>
        </p:nvSpPr>
        <p:spPr bwMode="auto">
          <a:xfrm>
            <a:off x="6459538" y="4357688"/>
            <a:ext cx="207962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8033" name="Freeform 145"/>
          <p:cNvSpPr>
            <a:spLocks/>
          </p:cNvSpPr>
          <p:nvPr/>
        </p:nvSpPr>
        <p:spPr bwMode="auto">
          <a:xfrm>
            <a:off x="6592888" y="5005388"/>
            <a:ext cx="147637" cy="236537"/>
          </a:xfrm>
          <a:custGeom>
            <a:avLst/>
            <a:gdLst/>
            <a:ahLst/>
            <a:cxnLst>
              <a:cxn ang="0">
                <a:pos x="47" y="0"/>
              </a:cxn>
              <a:cxn ang="0">
                <a:pos x="93" y="149"/>
              </a:cxn>
              <a:cxn ang="0">
                <a:pos x="47" y="112"/>
              </a:cxn>
              <a:cxn ang="0">
                <a:pos x="0" y="149"/>
              </a:cxn>
              <a:cxn ang="0">
                <a:pos x="47" y="0"/>
              </a:cxn>
            </a:cxnLst>
            <a:rect l="0" t="0" r="r" b="b"/>
            <a:pathLst>
              <a:path w="93" h="149">
                <a:moveTo>
                  <a:pt x="47" y="0"/>
                </a:moveTo>
                <a:lnTo>
                  <a:pt x="93" y="149"/>
                </a:lnTo>
                <a:lnTo>
                  <a:pt x="47" y="112"/>
                </a:lnTo>
                <a:lnTo>
                  <a:pt x="0" y="149"/>
                </a:lnTo>
                <a:lnTo>
                  <a:pt x="47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8034" name="Rectangle 146"/>
          <p:cNvSpPr>
            <a:spLocks noChangeArrowheads="1"/>
          </p:cNvSpPr>
          <p:nvPr/>
        </p:nvSpPr>
        <p:spPr bwMode="auto">
          <a:xfrm>
            <a:off x="6651625" y="5167313"/>
            <a:ext cx="30163" cy="398462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8035" name="Freeform 147"/>
          <p:cNvSpPr>
            <a:spLocks/>
          </p:cNvSpPr>
          <p:nvPr/>
        </p:nvSpPr>
        <p:spPr bwMode="auto">
          <a:xfrm>
            <a:off x="6370638" y="4092575"/>
            <a:ext cx="149225" cy="234950"/>
          </a:xfrm>
          <a:custGeom>
            <a:avLst/>
            <a:gdLst/>
            <a:ahLst/>
            <a:cxnLst>
              <a:cxn ang="0">
                <a:pos x="56" y="148"/>
              </a:cxn>
              <a:cxn ang="0">
                <a:pos x="0" y="0"/>
              </a:cxn>
              <a:cxn ang="0">
                <a:pos x="47" y="37"/>
              </a:cxn>
              <a:cxn ang="0">
                <a:pos x="94" y="0"/>
              </a:cxn>
              <a:cxn ang="0">
                <a:pos x="56" y="148"/>
              </a:cxn>
            </a:cxnLst>
            <a:rect l="0" t="0" r="r" b="b"/>
            <a:pathLst>
              <a:path w="94" h="148">
                <a:moveTo>
                  <a:pt x="56" y="148"/>
                </a:moveTo>
                <a:lnTo>
                  <a:pt x="0" y="0"/>
                </a:lnTo>
                <a:lnTo>
                  <a:pt x="47" y="37"/>
                </a:lnTo>
                <a:lnTo>
                  <a:pt x="94" y="0"/>
                </a:lnTo>
                <a:lnTo>
                  <a:pt x="56" y="148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8036" name="Freeform 148"/>
          <p:cNvSpPr>
            <a:spLocks/>
          </p:cNvSpPr>
          <p:nvPr/>
        </p:nvSpPr>
        <p:spPr bwMode="auto">
          <a:xfrm>
            <a:off x="6415088" y="3797300"/>
            <a:ext cx="44450" cy="368300"/>
          </a:xfrm>
          <a:custGeom>
            <a:avLst/>
            <a:gdLst/>
            <a:ahLst/>
            <a:cxnLst>
              <a:cxn ang="0">
                <a:pos x="10" y="232"/>
              </a:cxn>
              <a:cxn ang="0">
                <a:pos x="0" y="0"/>
              </a:cxn>
              <a:cxn ang="0">
                <a:pos x="19" y="0"/>
              </a:cxn>
              <a:cxn ang="0">
                <a:pos x="28" y="232"/>
              </a:cxn>
              <a:cxn ang="0">
                <a:pos x="10" y="232"/>
              </a:cxn>
            </a:cxnLst>
            <a:rect l="0" t="0" r="r" b="b"/>
            <a:pathLst>
              <a:path w="28" h="232">
                <a:moveTo>
                  <a:pt x="10" y="232"/>
                </a:moveTo>
                <a:lnTo>
                  <a:pt x="0" y="0"/>
                </a:lnTo>
                <a:lnTo>
                  <a:pt x="19" y="0"/>
                </a:lnTo>
                <a:lnTo>
                  <a:pt x="28" y="232"/>
                </a:lnTo>
                <a:lnTo>
                  <a:pt x="10" y="232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38037" name="Object 149"/>
          <p:cNvGraphicFramePr>
            <a:graphicFrameLocks noChangeAspect="1"/>
          </p:cNvGraphicFramePr>
          <p:nvPr/>
        </p:nvGraphicFramePr>
        <p:xfrm>
          <a:off x="5911850" y="3657600"/>
          <a:ext cx="336550" cy="398463"/>
        </p:xfrm>
        <a:graphic>
          <a:graphicData uri="http://schemas.openxmlformats.org/presentationml/2006/ole">
            <p:oleObj spid="_x0000_s38037" name="Equation" r:id="rId4" imgW="139680" imgH="164880" progId="Equation.3">
              <p:embed/>
            </p:oleObj>
          </a:graphicData>
        </a:graphic>
      </p:graphicFrame>
      <p:graphicFrame>
        <p:nvGraphicFramePr>
          <p:cNvPr id="38038" name="Object 150"/>
          <p:cNvGraphicFramePr>
            <a:graphicFrameLocks noChangeAspect="1"/>
          </p:cNvGraphicFramePr>
          <p:nvPr/>
        </p:nvGraphicFramePr>
        <p:xfrm>
          <a:off x="2025650" y="3792538"/>
          <a:ext cx="336550" cy="398462"/>
        </p:xfrm>
        <a:graphic>
          <a:graphicData uri="http://schemas.openxmlformats.org/presentationml/2006/ole">
            <p:oleObj spid="_x0000_s38038" name="Equation" r:id="rId5" imgW="139680" imgH="164880" progId="Equation.3">
              <p:embed/>
            </p:oleObj>
          </a:graphicData>
        </a:graphic>
      </p:graphicFrame>
      <p:graphicFrame>
        <p:nvGraphicFramePr>
          <p:cNvPr id="37899" name="Object 11"/>
          <p:cNvGraphicFramePr>
            <a:graphicFrameLocks noChangeAspect="1"/>
          </p:cNvGraphicFramePr>
          <p:nvPr/>
        </p:nvGraphicFramePr>
        <p:xfrm>
          <a:off x="7153275" y="2305050"/>
          <a:ext cx="1773238" cy="646113"/>
        </p:xfrm>
        <a:graphic>
          <a:graphicData uri="http://schemas.openxmlformats.org/presentationml/2006/ole">
            <p:oleObj spid="_x0000_s37899" name="Equation" r:id="rId6" imgW="1054080" imgH="419040" progId="Equation.3">
              <p:embed/>
            </p:oleObj>
          </a:graphicData>
        </a:graphic>
      </p:graphicFrame>
      <p:sp>
        <p:nvSpPr>
          <p:cNvPr id="38039" name="Text Box 151"/>
          <p:cNvSpPr txBox="1">
            <a:spLocks noChangeArrowheads="1"/>
          </p:cNvSpPr>
          <p:nvPr/>
        </p:nvSpPr>
        <p:spPr bwMode="auto">
          <a:xfrm>
            <a:off x="3048000" y="152400"/>
            <a:ext cx="3124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ko-KR" sz="3600" b="1">
                <a:solidFill>
                  <a:schemeClr val="tx1"/>
                </a:solidFill>
              </a:rPr>
              <a:t>Ship Response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381000" y="990600"/>
            <a:ext cx="1839913" cy="457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bg1"/>
                </a:solidFill>
                <a:latin typeface="Arial" pitchFamily="34" charset="0"/>
              </a:rPr>
              <a:t>Roll Motion</a:t>
            </a:r>
            <a:endParaRPr lang="en-US" sz="2400" b="1" i="1">
              <a:solidFill>
                <a:schemeClr val="bg1"/>
              </a:solidFill>
              <a:latin typeface="Arial" pitchFamily="34" charset="0"/>
            </a:endParaRPr>
          </a:p>
        </p:txBody>
      </p:sp>
      <p:graphicFrame>
        <p:nvGraphicFramePr>
          <p:cNvPr id="38918" name="Object 6"/>
          <p:cNvGraphicFramePr>
            <a:graphicFrameLocks noChangeAspect="1"/>
          </p:cNvGraphicFramePr>
          <p:nvPr/>
        </p:nvGraphicFramePr>
        <p:xfrm>
          <a:off x="6019800" y="3429000"/>
          <a:ext cx="2286000" cy="977900"/>
        </p:xfrm>
        <a:graphic>
          <a:graphicData uri="http://schemas.openxmlformats.org/presentationml/2006/ole">
            <p:oleObj spid="_x0000_s38918" name="Equation" r:id="rId3" imgW="1041120" imgH="444240" progId="Equation.3">
              <p:embed/>
            </p:oleObj>
          </a:graphicData>
        </a:graphic>
      </p:graphicFrame>
      <p:sp>
        <p:nvSpPr>
          <p:cNvPr id="38919" name="Text Box 7"/>
          <p:cNvSpPr txBox="1">
            <a:spLocks noChangeArrowheads="1"/>
          </p:cNvSpPr>
          <p:nvPr/>
        </p:nvSpPr>
        <p:spPr bwMode="auto">
          <a:xfrm>
            <a:off x="152400" y="1600200"/>
            <a:ext cx="33797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 sz="2400" b="1">
                <a:solidFill>
                  <a:srgbClr val="FF0066"/>
                </a:solidFill>
              </a:rPr>
              <a:t> Natural Roll frequency</a:t>
            </a:r>
          </a:p>
        </p:txBody>
      </p:sp>
      <p:graphicFrame>
        <p:nvGraphicFramePr>
          <p:cNvPr id="38920" name="Object 8"/>
          <p:cNvGraphicFramePr>
            <a:graphicFrameLocks noChangeAspect="1"/>
          </p:cNvGraphicFramePr>
          <p:nvPr/>
        </p:nvGraphicFramePr>
        <p:xfrm>
          <a:off x="685800" y="1981200"/>
          <a:ext cx="1509713" cy="944563"/>
        </p:xfrm>
        <a:graphic>
          <a:graphicData uri="http://schemas.openxmlformats.org/presentationml/2006/ole">
            <p:oleObj spid="_x0000_s38920" name="Equation" r:id="rId4" imgW="711000" imgH="444240" progId="Equation.3">
              <p:embed/>
            </p:oleObj>
          </a:graphicData>
        </a:graphic>
      </p:graphicFrame>
      <p:graphicFrame>
        <p:nvGraphicFramePr>
          <p:cNvPr id="38921" name="Object 9"/>
          <p:cNvGraphicFramePr>
            <a:graphicFrameLocks noChangeAspect="1"/>
          </p:cNvGraphicFramePr>
          <p:nvPr/>
        </p:nvGraphicFramePr>
        <p:xfrm>
          <a:off x="5943600" y="1801813"/>
          <a:ext cx="2228850" cy="1069975"/>
        </p:xfrm>
        <a:graphic>
          <a:graphicData uri="http://schemas.openxmlformats.org/presentationml/2006/ole">
            <p:oleObj spid="_x0000_s38921" name="Equation" r:id="rId5" imgW="927000" imgH="444240" progId="Equation.3">
              <p:embed/>
            </p:oleObj>
          </a:graphicData>
        </a:graphic>
      </p:graphicFrame>
      <p:sp>
        <p:nvSpPr>
          <p:cNvPr id="38922" name="Line 10"/>
          <p:cNvSpPr>
            <a:spLocks noChangeShapeType="1"/>
          </p:cNvSpPr>
          <p:nvPr/>
        </p:nvSpPr>
        <p:spPr bwMode="auto">
          <a:xfrm>
            <a:off x="7315200" y="28956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923" name="Text Box 11"/>
          <p:cNvSpPr txBox="1">
            <a:spLocks noChangeArrowheads="1"/>
          </p:cNvSpPr>
          <p:nvPr/>
        </p:nvSpPr>
        <p:spPr bwMode="auto">
          <a:xfrm>
            <a:off x="304800" y="4343400"/>
            <a:ext cx="18462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 sz="2400" b="1">
                <a:solidFill>
                  <a:srgbClr val="FF0066"/>
                </a:solidFill>
              </a:rPr>
              <a:t> Roll Period</a:t>
            </a:r>
          </a:p>
        </p:txBody>
      </p:sp>
      <p:graphicFrame>
        <p:nvGraphicFramePr>
          <p:cNvPr id="38924" name="Object 12"/>
          <p:cNvGraphicFramePr>
            <a:graphicFrameLocks noChangeAspect="1"/>
          </p:cNvGraphicFramePr>
          <p:nvPr/>
        </p:nvGraphicFramePr>
        <p:xfrm>
          <a:off x="685800" y="4876800"/>
          <a:ext cx="3303588" cy="1122363"/>
        </p:xfrm>
        <a:graphic>
          <a:graphicData uri="http://schemas.openxmlformats.org/presentationml/2006/ole">
            <p:oleObj spid="_x0000_s38924" name="Equation" r:id="rId6" imgW="1346040" imgH="457200" progId="Equation.3">
              <p:embed/>
            </p:oleObj>
          </a:graphicData>
        </a:graphic>
      </p:graphicFrame>
      <p:graphicFrame>
        <p:nvGraphicFramePr>
          <p:cNvPr id="38925" name="Object 13"/>
          <p:cNvGraphicFramePr>
            <a:graphicFrameLocks noChangeAspect="1"/>
          </p:cNvGraphicFramePr>
          <p:nvPr/>
        </p:nvGraphicFramePr>
        <p:xfrm>
          <a:off x="4127500" y="4673600"/>
          <a:ext cx="5003800" cy="1870075"/>
        </p:xfrm>
        <a:graphic>
          <a:graphicData uri="http://schemas.openxmlformats.org/presentationml/2006/ole">
            <p:oleObj spid="_x0000_s38925" name="Equation" r:id="rId7" imgW="2514600" imgH="939600" progId="Equation.3">
              <p:embed/>
            </p:oleObj>
          </a:graphicData>
        </a:graphic>
      </p:graphicFrame>
      <p:graphicFrame>
        <p:nvGraphicFramePr>
          <p:cNvPr id="38926" name="Object 14"/>
          <p:cNvGraphicFramePr>
            <a:graphicFrameLocks noChangeAspect="1"/>
          </p:cNvGraphicFramePr>
          <p:nvPr/>
        </p:nvGraphicFramePr>
        <p:xfrm>
          <a:off x="685800" y="3048000"/>
          <a:ext cx="2371725" cy="1079500"/>
        </p:xfrm>
        <a:graphic>
          <a:graphicData uri="http://schemas.openxmlformats.org/presentationml/2006/ole">
            <p:oleObj spid="_x0000_s38926" name="Equation" r:id="rId8" imgW="1117440" imgH="507960" progId="Equation.3">
              <p:embed/>
            </p:oleObj>
          </a:graphicData>
        </a:graphic>
      </p:graphicFrame>
      <p:sp>
        <p:nvSpPr>
          <p:cNvPr id="38927" name="Text Box 15"/>
          <p:cNvSpPr txBox="1">
            <a:spLocks noChangeArrowheads="1"/>
          </p:cNvSpPr>
          <p:nvPr/>
        </p:nvSpPr>
        <p:spPr bwMode="auto">
          <a:xfrm>
            <a:off x="4114800" y="1371600"/>
            <a:ext cx="2641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tx1"/>
                </a:solidFill>
              </a:rPr>
              <a:t>Equation of spring mass</a:t>
            </a:r>
          </a:p>
        </p:txBody>
      </p:sp>
      <p:sp>
        <p:nvSpPr>
          <p:cNvPr id="38928" name="Text Box 16"/>
          <p:cNvSpPr txBox="1">
            <a:spLocks noChangeArrowheads="1"/>
          </p:cNvSpPr>
          <p:nvPr/>
        </p:nvSpPr>
        <p:spPr bwMode="auto">
          <a:xfrm>
            <a:off x="4267200" y="3048000"/>
            <a:ext cx="30559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tx1"/>
                </a:solidFill>
              </a:rPr>
              <a:t>Equation of ship roll motion</a:t>
            </a:r>
          </a:p>
        </p:txBody>
      </p:sp>
      <p:sp>
        <p:nvSpPr>
          <p:cNvPr id="38929" name="Text Box 17"/>
          <p:cNvSpPr txBox="1">
            <a:spLocks noChangeArrowheads="1"/>
          </p:cNvSpPr>
          <p:nvPr/>
        </p:nvSpPr>
        <p:spPr bwMode="auto">
          <a:xfrm>
            <a:off x="3048000" y="152400"/>
            <a:ext cx="3124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ko-KR" sz="3600" b="1">
                <a:solidFill>
                  <a:schemeClr val="tx1"/>
                </a:solidFill>
              </a:rPr>
              <a:t>Ship Response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2"/>
          <p:cNvSpPr txBox="1">
            <a:spLocks noChangeArrowheads="1"/>
          </p:cNvSpPr>
          <p:nvPr/>
        </p:nvSpPr>
        <p:spPr bwMode="auto">
          <a:xfrm>
            <a:off x="381000" y="990600"/>
            <a:ext cx="1839913" cy="457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bg1"/>
                </a:solidFill>
                <a:latin typeface="Arial" pitchFamily="34" charset="0"/>
              </a:rPr>
              <a:t>Roll Motion</a:t>
            </a:r>
            <a:endParaRPr lang="en-US" sz="2400" b="1" i="1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9943" name="Text Box 7"/>
          <p:cNvSpPr txBox="1">
            <a:spLocks noChangeArrowheads="1"/>
          </p:cNvSpPr>
          <p:nvPr/>
        </p:nvSpPr>
        <p:spPr bwMode="auto">
          <a:xfrm>
            <a:off x="685800" y="3352800"/>
            <a:ext cx="7424738" cy="14351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400" b="1" i="1">
                <a:solidFill>
                  <a:srgbClr val="FF0066"/>
                </a:solidFill>
              </a:rPr>
              <a:t>Roll motions</a:t>
            </a:r>
            <a:r>
              <a:rPr lang="en-US" sz="2400" b="1">
                <a:solidFill>
                  <a:schemeClr val="tx1"/>
                </a:solidFill>
              </a:rPr>
              <a:t> are slowly damped out because small wave</a:t>
            </a:r>
          </a:p>
          <a:p>
            <a:pPr>
              <a:lnSpc>
                <a:spcPct val="120000"/>
              </a:lnSpc>
            </a:pPr>
            <a:r>
              <a:rPr lang="en-US" sz="2400" b="1">
                <a:solidFill>
                  <a:schemeClr val="tx1"/>
                </a:solidFill>
              </a:rPr>
              <a:t>   systems are generated due to roll, but</a:t>
            </a:r>
          </a:p>
          <a:p>
            <a:pPr>
              <a:lnSpc>
                <a:spcPct val="120000"/>
              </a:lnSpc>
            </a:pPr>
            <a:r>
              <a:rPr lang="en-US" sz="2400" b="1" i="1">
                <a:solidFill>
                  <a:srgbClr val="FF0066"/>
                </a:solidFill>
              </a:rPr>
              <a:t>Heave motions</a:t>
            </a:r>
            <a:r>
              <a:rPr lang="en-US" sz="2400" b="1">
                <a:solidFill>
                  <a:schemeClr val="tx1"/>
                </a:solidFill>
              </a:rPr>
              <a:t> experience large damping effect.</a:t>
            </a:r>
          </a:p>
        </p:txBody>
      </p:sp>
      <p:graphicFrame>
        <p:nvGraphicFramePr>
          <p:cNvPr id="119808" name="Object 0"/>
          <p:cNvGraphicFramePr>
            <a:graphicFrameLocks noChangeAspect="1"/>
          </p:cNvGraphicFramePr>
          <p:nvPr/>
        </p:nvGraphicFramePr>
        <p:xfrm>
          <a:off x="2133600" y="1828800"/>
          <a:ext cx="2371725" cy="1079500"/>
        </p:xfrm>
        <a:graphic>
          <a:graphicData uri="http://schemas.openxmlformats.org/presentationml/2006/ole">
            <p:oleObj spid="_x0000_s119808" name="Equation" r:id="rId3" imgW="1117440" imgH="507960" progId="Equation.3">
              <p:embed/>
            </p:oleObj>
          </a:graphicData>
        </a:graphic>
      </p:graphicFrame>
      <p:graphicFrame>
        <p:nvGraphicFramePr>
          <p:cNvPr id="119809" name="Object 1"/>
          <p:cNvGraphicFramePr>
            <a:graphicFrameLocks noChangeAspect="1"/>
          </p:cNvGraphicFramePr>
          <p:nvPr/>
        </p:nvGraphicFramePr>
        <p:xfrm>
          <a:off x="5029200" y="1905000"/>
          <a:ext cx="2895600" cy="974725"/>
        </p:xfrm>
        <a:graphic>
          <a:graphicData uri="http://schemas.openxmlformats.org/presentationml/2006/ole">
            <p:oleObj spid="_x0000_s119809" name="Equation" r:id="rId4" imgW="1396800" imgH="469800" progId="Equation.3">
              <p:embed/>
            </p:oleObj>
          </a:graphicData>
        </a:graphic>
      </p:graphicFrame>
      <p:sp>
        <p:nvSpPr>
          <p:cNvPr id="39946" name="Text Box 10"/>
          <p:cNvSpPr txBox="1">
            <a:spLocks noChangeArrowheads="1"/>
          </p:cNvSpPr>
          <p:nvPr/>
        </p:nvSpPr>
        <p:spPr bwMode="auto">
          <a:xfrm>
            <a:off x="3048000" y="152400"/>
            <a:ext cx="3124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ko-KR" sz="3600" b="1">
                <a:solidFill>
                  <a:schemeClr val="tx1"/>
                </a:solidFill>
              </a:rPr>
              <a:t>Ship Response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381000" y="1371600"/>
            <a:ext cx="5676900" cy="538163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2400" b="1">
                <a:solidFill>
                  <a:schemeClr val="tx1"/>
                </a:solidFill>
                <a:latin typeface="굴림" pitchFamily="50" charset="-127"/>
              </a:rPr>
              <a:t> </a:t>
            </a:r>
            <a:r>
              <a:rPr lang="en-US" altLang="ko-KR" sz="2800" b="1">
                <a:solidFill>
                  <a:schemeClr val="bg1"/>
                </a:solidFill>
                <a:latin typeface="Arial" pitchFamily="34" charset="0"/>
              </a:rPr>
              <a:t>Wind Generated Wave Systems</a:t>
            </a: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381000" y="2209800"/>
            <a:ext cx="6942138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2800" b="1" i="1">
                <a:solidFill>
                  <a:srgbClr val="0000FF"/>
                </a:solidFill>
              </a:rPr>
              <a:t>The size of these wave system is dependent on </a:t>
            </a:r>
          </a:p>
          <a:p>
            <a:r>
              <a:rPr lang="en-US" altLang="ko-KR" sz="2800" b="1" i="1">
                <a:solidFill>
                  <a:srgbClr val="0000FF"/>
                </a:solidFill>
              </a:rPr>
              <a:t>the following factors</a:t>
            </a:r>
            <a:r>
              <a:rPr lang="en-US" altLang="ko-KR" sz="2800" b="1">
                <a:solidFill>
                  <a:srgbClr val="0000FF"/>
                </a:solidFill>
              </a:rPr>
              <a:t>.</a:t>
            </a:r>
            <a:r>
              <a:rPr lang="en-US" altLang="ko-KR" sz="2400" b="1">
                <a:solidFill>
                  <a:srgbClr val="0000FF"/>
                </a:solidFill>
                <a:latin typeface="굴림" pitchFamily="50" charset="-127"/>
              </a:rPr>
              <a:t>  </a:t>
            </a: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677863" y="3124200"/>
            <a:ext cx="8466137" cy="308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 altLang="ko-KR" sz="2400">
                <a:solidFill>
                  <a:schemeClr val="tx1"/>
                </a:solidFill>
                <a:latin typeface="굴림" pitchFamily="50" charset="-127"/>
              </a:rPr>
              <a:t> </a:t>
            </a:r>
            <a:r>
              <a:rPr lang="en-US" altLang="ko-KR" sz="2800" b="1">
                <a:solidFill>
                  <a:srgbClr val="FF0066"/>
                </a:solidFill>
              </a:rPr>
              <a:t>Wind Strength</a:t>
            </a:r>
            <a:r>
              <a:rPr lang="en-US" altLang="ko-KR" sz="2800" b="1">
                <a:solidFill>
                  <a:schemeClr val="tx1"/>
                </a:solidFill>
              </a:rPr>
              <a:t> :</a:t>
            </a:r>
          </a:p>
          <a:p>
            <a:r>
              <a:rPr lang="en-US" altLang="ko-KR" sz="2800" b="1">
                <a:solidFill>
                  <a:schemeClr val="tx1"/>
                </a:solidFill>
              </a:rPr>
              <a:t>   - The faster the wind speed, the larger energy is </a:t>
            </a:r>
          </a:p>
          <a:p>
            <a:r>
              <a:rPr lang="en-US" altLang="ko-KR" sz="2800" b="1">
                <a:solidFill>
                  <a:schemeClr val="tx1"/>
                </a:solidFill>
              </a:rPr>
              <a:t>       transfer to the sea.</a:t>
            </a:r>
          </a:p>
          <a:p>
            <a:r>
              <a:rPr lang="en-US" altLang="ko-KR" sz="2800" b="1">
                <a:solidFill>
                  <a:schemeClr val="tx1"/>
                </a:solidFill>
              </a:rPr>
              <a:t>    - Large waves are generated by  strong winds.</a:t>
            </a:r>
          </a:p>
          <a:p>
            <a:pPr>
              <a:buFontTx/>
              <a:buChar char="•"/>
            </a:pPr>
            <a:r>
              <a:rPr lang="en-US" altLang="ko-KR" sz="2800" b="1">
                <a:solidFill>
                  <a:schemeClr val="tx1"/>
                </a:solidFill>
              </a:rPr>
              <a:t> </a:t>
            </a:r>
            <a:r>
              <a:rPr lang="en-US" altLang="ko-KR" sz="2800" b="1">
                <a:solidFill>
                  <a:srgbClr val="FF0066"/>
                </a:solidFill>
              </a:rPr>
              <a:t>Wind Duration</a:t>
            </a:r>
            <a:r>
              <a:rPr lang="en-US" altLang="ko-KR" sz="2800" b="1">
                <a:solidFill>
                  <a:schemeClr val="tx1"/>
                </a:solidFill>
              </a:rPr>
              <a:t> :</a:t>
            </a:r>
          </a:p>
          <a:p>
            <a:r>
              <a:rPr lang="en-US" altLang="ko-KR" sz="2800" b="1">
                <a:solidFill>
                  <a:schemeClr val="tx1"/>
                </a:solidFill>
              </a:rPr>
              <a:t>     - The longer wind blow, the greater the time the sea</a:t>
            </a:r>
          </a:p>
          <a:p>
            <a:r>
              <a:rPr lang="en-US" altLang="ko-KR" sz="2800" b="1">
                <a:solidFill>
                  <a:schemeClr val="tx1"/>
                </a:solidFill>
              </a:rPr>
              <a:t>         has to become fully developed at that wind speed.</a:t>
            </a: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3810000" y="76200"/>
            <a:ext cx="1479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3600" b="1">
                <a:solidFill>
                  <a:schemeClr val="tx1"/>
                </a:solidFill>
              </a:rPr>
              <a:t>Waves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381000" y="1066800"/>
            <a:ext cx="1839913" cy="457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bg1"/>
                </a:solidFill>
                <a:latin typeface="Arial" pitchFamily="34" charset="0"/>
              </a:rPr>
              <a:t>Roll Motion</a:t>
            </a:r>
            <a:endParaRPr lang="en-US" sz="2400" b="1" i="1">
              <a:solidFill>
                <a:schemeClr val="bg1"/>
              </a:solidFill>
              <a:latin typeface="Arial" pitchFamily="34" charset="0"/>
            </a:endParaRPr>
          </a:p>
        </p:txBody>
      </p:sp>
      <p:grpSp>
        <p:nvGrpSpPr>
          <p:cNvPr id="40965" name="Group 5"/>
          <p:cNvGrpSpPr>
            <a:grpSpLocks/>
          </p:cNvGrpSpPr>
          <p:nvPr/>
        </p:nvGrpSpPr>
        <p:grpSpPr bwMode="auto">
          <a:xfrm>
            <a:off x="914400" y="1524000"/>
            <a:ext cx="7680325" cy="2743200"/>
            <a:chOff x="768" y="912"/>
            <a:chExt cx="4838" cy="1728"/>
          </a:xfrm>
        </p:grpSpPr>
        <p:sp>
          <p:nvSpPr>
            <p:cNvPr id="40966" name="Line 6"/>
            <p:cNvSpPr>
              <a:spLocks noChangeShapeType="1"/>
            </p:cNvSpPr>
            <p:nvPr/>
          </p:nvSpPr>
          <p:spPr bwMode="auto">
            <a:xfrm>
              <a:off x="1104" y="2352"/>
              <a:ext cx="297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967" name="Line 7"/>
            <p:cNvSpPr>
              <a:spLocks noChangeShapeType="1"/>
            </p:cNvSpPr>
            <p:nvPr/>
          </p:nvSpPr>
          <p:spPr bwMode="auto">
            <a:xfrm flipV="1">
              <a:off x="1104" y="912"/>
              <a:ext cx="0" cy="14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968" name="Freeform 8"/>
            <p:cNvSpPr>
              <a:spLocks/>
            </p:cNvSpPr>
            <p:nvPr/>
          </p:nvSpPr>
          <p:spPr bwMode="auto">
            <a:xfrm>
              <a:off x="1104" y="1136"/>
              <a:ext cx="2352" cy="1264"/>
            </a:xfrm>
            <a:custGeom>
              <a:avLst/>
              <a:gdLst/>
              <a:ahLst/>
              <a:cxnLst>
                <a:cxn ang="0">
                  <a:pos x="0" y="1216"/>
                </a:cxn>
                <a:cxn ang="0">
                  <a:pos x="480" y="736"/>
                </a:cxn>
                <a:cxn ang="0">
                  <a:pos x="864" y="304"/>
                </a:cxn>
                <a:cxn ang="0">
                  <a:pos x="1296" y="16"/>
                </a:cxn>
                <a:cxn ang="0">
                  <a:pos x="1728" y="208"/>
                </a:cxn>
                <a:cxn ang="0">
                  <a:pos x="2064" y="736"/>
                </a:cxn>
                <a:cxn ang="0">
                  <a:pos x="2208" y="1072"/>
                </a:cxn>
                <a:cxn ang="0">
                  <a:pos x="2352" y="1264"/>
                </a:cxn>
              </a:cxnLst>
              <a:rect l="0" t="0" r="r" b="b"/>
              <a:pathLst>
                <a:path w="2352" h="1264">
                  <a:moveTo>
                    <a:pt x="0" y="1216"/>
                  </a:moveTo>
                  <a:cubicBezTo>
                    <a:pt x="168" y="1052"/>
                    <a:pt x="336" y="888"/>
                    <a:pt x="480" y="736"/>
                  </a:cubicBezTo>
                  <a:cubicBezTo>
                    <a:pt x="624" y="584"/>
                    <a:pt x="728" y="424"/>
                    <a:pt x="864" y="304"/>
                  </a:cubicBezTo>
                  <a:cubicBezTo>
                    <a:pt x="1000" y="184"/>
                    <a:pt x="1152" y="32"/>
                    <a:pt x="1296" y="16"/>
                  </a:cubicBezTo>
                  <a:cubicBezTo>
                    <a:pt x="1440" y="0"/>
                    <a:pt x="1600" y="88"/>
                    <a:pt x="1728" y="208"/>
                  </a:cubicBezTo>
                  <a:cubicBezTo>
                    <a:pt x="1856" y="328"/>
                    <a:pt x="1984" y="592"/>
                    <a:pt x="2064" y="736"/>
                  </a:cubicBezTo>
                  <a:cubicBezTo>
                    <a:pt x="2144" y="880"/>
                    <a:pt x="2160" y="984"/>
                    <a:pt x="2208" y="1072"/>
                  </a:cubicBezTo>
                  <a:cubicBezTo>
                    <a:pt x="2256" y="1160"/>
                    <a:pt x="2304" y="1212"/>
                    <a:pt x="2352" y="1264"/>
                  </a:cubicBezTo>
                </a:path>
              </a:pathLst>
            </a:custGeom>
            <a:noFill/>
            <a:ln w="571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969" name="Freeform 9"/>
            <p:cNvSpPr>
              <a:spLocks/>
            </p:cNvSpPr>
            <p:nvPr/>
          </p:nvSpPr>
          <p:spPr bwMode="auto">
            <a:xfrm>
              <a:off x="1104" y="1576"/>
              <a:ext cx="2256" cy="776"/>
            </a:xfrm>
            <a:custGeom>
              <a:avLst/>
              <a:gdLst/>
              <a:ahLst/>
              <a:cxnLst>
                <a:cxn ang="0">
                  <a:pos x="0" y="824"/>
                </a:cxn>
                <a:cxn ang="0">
                  <a:pos x="336" y="680"/>
                </a:cxn>
                <a:cxn ang="0">
                  <a:pos x="720" y="440"/>
                </a:cxn>
                <a:cxn ang="0">
                  <a:pos x="960" y="248"/>
                </a:cxn>
                <a:cxn ang="0">
                  <a:pos x="1296" y="8"/>
                </a:cxn>
                <a:cxn ang="0">
                  <a:pos x="1728" y="200"/>
                </a:cxn>
                <a:cxn ang="0">
                  <a:pos x="2016" y="488"/>
                </a:cxn>
                <a:cxn ang="0">
                  <a:pos x="2256" y="776"/>
                </a:cxn>
                <a:cxn ang="0">
                  <a:pos x="2304" y="824"/>
                </a:cxn>
              </a:cxnLst>
              <a:rect l="0" t="0" r="r" b="b"/>
              <a:pathLst>
                <a:path w="2304" h="832">
                  <a:moveTo>
                    <a:pt x="0" y="824"/>
                  </a:moveTo>
                  <a:cubicBezTo>
                    <a:pt x="108" y="784"/>
                    <a:pt x="216" y="744"/>
                    <a:pt x="336" y="680"/>
                  </a:cubicBezTo>
                  <a:cubicBezTo>
                    <a:pt x="456" y="616"/>
                    <a:pt x="616" y="512"/>
                    <a:pt x="720" y="440"/>
                  </a:cubicBezTo>
                  <a:cubicBezTo>
                    <a:pt x="824" y="368"/>
                    <a:pt x="864" y="320"/>
                    <a:pt x="960" y="248"/>
                  </a:cubicBezTo>
                  <a:cubicBezTo>
                    <a:pt x="1056" y="176"/>
                    <a:pt x="1168" y="16"/>
                    <a:pt x="1296" y="8"/>
                  </a:cubicBezTo>
                  <a:cubicBezTo>
                    <a:pt x="1424" y="0"/>
                    <a:pt x="1608" y="120"/>
                    <a:pt x="1728" y="200"/>
                  </a:cubicBezTo>
                  <a:cubicBezTo>
                    <a:pt x="1848" y="280"/>
                    <a:pt x="1928" y="392"/>
                    <a:pt x="2016" y="488"/>
                  </a:cubicBezTo>
                  <a:cubicBezTo>
                    <a:pt x="2104" y="584"/>
                    <a:pt x="2208" y="720"/>
                    <a:pt x="2256" y="776"/>
                  </a:cubicBezTo>
                  <a:cubicBezTo>
                    <a:pt x="2304" y="832"/>
                    <a:pt x="2304" y="828"/>
                    <a:pt x="2304" y="824"/>
                  </a:cubicBezTo>
                </a:path>
              </a:pathLst>
            </a:custGeom>
            <a:noFill/>
            <a:ln w="38100" cap="rnd" cmpd="sng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970" name="Text Box 10"/>
            <p:cNvSpPr txBox="1">
              <a:spLocks noChangeArrowheads="1"/>
            </p:cNvSpPr>
            <p:nvPr/>
          </p:nvSpPr>
          <p:spPr bwMode="auto">
            <a:xfrm>
              <a:off x="3072" y="912"/>
              <a:ext cx="2171" cy="29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chemeClr val="tx1"/>
                  </a:solidFill>
                </a:rPr>
                <a:t>Stiff </a:t>
              </a:r>
              <a:r>
                <a:rPr lang="en-US" sz="2400" b="1" i="1">
                  <a:solidFill>
                    <a:schemeClr val="tx1"/>
                  </a:solidFill>
                </a:rPr>
                <a:t>GZ</a:t>
              </a:r>
              <a:r>
                <a:rPr lang="en-US" sz="2400" b="1">
                  <a:solidFill>
                    <a:schemeClr val="tx1"/>
                  </a:solidFill>
                </a:rPr>
                <a:t> curve; large </a:t>
              </a:r>
              <a:r>
                <a:rPr lang="en-US" sz="2400" b="1" i="1">
                  <a:solidFill>
                    <a:schemeClr val="tx1"/>
                  </a:solidFill>
                </a:rPr>
                <a:t>GM</a:t>
              </a:r>
            </a:p>
          </p:txBody>
        </p:sp>
        <p:sp>
          <p:nvSpPr>
            <p:cNvPr id="40971" name="Text Box 11"/>
            <p:cNvSpPr txBox="1">
              <a:spLocks noChangeArrowheads="1"/>
            </p:cNvSpPr>
            <p:nvPr/>
          </p:nvSpPr>
          <p:spPr bwMode="auto">
            <a:xfrm>
              <a:off x="3168" y="1440"/>
              <a:ext cx="2438" cy="29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chemeClr val="tx1"/>
                  </a:solidFill>
                </a:rPr>
                <a:t>Tender </a:t>
              </a:r>
              <a:r>
                <a:rPr lang="en-US" sz="2400" b="1" i="1">
                  <a:solidFill>
                    <a:schemeClr val="tx1"/>
                  </a:solidFill>
                </a:rPr>
                <a:t>GZ</a:t>
              </a:r>
              <a:r>
                <a:rPr lang="en-US" sz="2400" b="1">
                  <a:solidFill>
                    <a:schemeClr val="tx1"/>
                  </a:solidFill>
                </a:rPr>
                <a:t> curve; small </a:t>
              </a:r>
              <a:r>
                <a:rPr lang="en-US" sz="2400" b="1" i="1">
                  <a:solidFill>
                    <a:schemeClr val="tx1"/>
                  </a:solidFill>
                </a:rPr>
                <a:t>GM</a:t>
              </a:r>
            </a:p>
          </p:txBody>
        </p:sp>
        <p:sp>
          <p:nvSpPr>
            <p:cNvPr id="40972" name="Line 12"/>
            <p:cNvSpPr>
              <a:spLocks noChangeShapeType="1"/>
            </p:cNvSpPr>
            <p:nvPr/>
          </p:nvSpPr>
          <p:spPr bwMode="auto">
            <a:xfrm flipH="1">
              <a:off x="2688" y="1056"/>
              <a:ext cx="336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973" name="Line 13"/>
            <p:cNvSpPr>
              <a:spLocks noChangeShapeType="1"/>
            </p:cNvSpPr>
            <p:nvPr/>
          </p:nvSpPr>
          <p:spPr bwMode="auto">
            <a:xfrm flipH="1">
              <a:off x="2784" y="1632"/>
              <a:ext cx="38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974" name="Text Box 14"/>
            <p:cNvSpPr txBox="1">
              <a:spLocks noChangeArrowheads="1"/>
            </p:cNvSpPr>
            <p:nvPr/>
          </p:nvSpPr>
          <p:spPr bwMode="auto">
            <a:xfrm rot="-5422623">
              <a:off x="302" y="1522"/>
              <a:ext cx="122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chemeClr val="tx1"/>
                  </a:solidFill>
                </a:rPr>
                <a:t>Righting arm</a:t>
              </a:r>
            </a:p>
          </p:txBody>
        </p:sp>
        <p:sp>
          <p:nvSpPr>
            <p:cNvPr id="40975" name="Text Box 15"/>
            <p:cNvSpPr txBox="1">
              <a:spLocks noChangeArrowheads="1"/>
            </p:cNvSpPr>
            <p:nvPr/>
          </p:nvSpPr>
          <p:spPr bwMode="auto">
            <a:xfrm>
              <a:off x="1488" y="2352"/>
              <a:ext cx="190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chemeClr val="tx1"/>
                  </a:solidFill>
                </a:rPr>
                <a:t>Angle of heel (degree)</a:t>
              </a:r>
            </a:p>
          </p:txBody>
        </p:sp>
      </p:grpSp>
      <p:sp>
        <p:nvSpPr>
          <p:cNvPr id="40976" name="Text Box 16"/>
          <p:cNvSpPr txBox="1">
            <a:spLocks noChangeArrowheads="1"/>
          </p:cNvSpPr>
          <p:nvPr/>
        </p:nvSpPr>
        <p:spPr bwMode="auto">
          <a:xfrm>
            <a:off x="304800" y="4419600"/>
            <a:ext cx="8556625" cy="84137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tx1"/>
                </a:solidFill>
              </a:rPr>
              <a:t>Large GM ; stiff ship  </a:t>
            </a:r>
            <a:r>
              <a:rPr lang="en-US" sz="2400" b="1">
                <a:solidFill>
                  <a:schemeClr val="tx1"/>
                </a:solidFill>
                <a:sym typeface="Symbol" pitchFamily="18" charset="2"/>
              </a:rPr>
              <a:t> </a:t>
            </a:r>
            <a:r>
              <a:rPr lang="en-US" sz="2400" b="1">
                <a:solidFill>
                  <a:schemeClr val="tx1"/>
                </a:solidFill>
              </a:rPr>
              <a:t>very stable (good stability)</a:t>
            </a:r>
          </a:p>
          <a:p>
            <a:r>
              <a:rPr lang="en-US" sz="2400" b="1">
                <a:solidFill>
                  <a:schemeClr val="tx1"/>
                </a:solidFill>
              </a:rPr>
              <a:t>                                        </a:t>
            </a:r>
            <a:r>
              <a:rPr lang="en-US" sz="2400" b="1">
                <a:solidFill>
                  <a:schemeClr val="tx1"/>
                </a:solidFill>
                <a:sym typeface="Symbol" pitchFamily="18" charset="2"/>
              </a:rPr>
              <a:t> small period</a:t>
            </a:r>
            <a:r>
              <a:rPr lang="en-US" sz="2400" b="1">
                <a:solidFill>
                  <a:schemeClr val="tx1"/>
                </a:solidFill>
              </a:rPr>
              <a:t> ; bad sea keeping quality</a:t>
            </a:r>
          </a:p>
        </p:txBody>
      </p:sp>
      <p:sp>
        <p:nvSpPr>
          <p:cNvPr id="40977" name="Text Box 17"/>
          <p:cNvSpPr txBox="1">
            <a:spLocks noChangeArrowheads="1"/>
          </p:cNvSpPr>
          <p:nvPr/>
        </p:nvSpPr>
        <p:spPr bwMode="auto">
          <a:xfrm>
            <a:off x="304800" y="5410200"/>
            <a:ext cx="8732838" cy="84137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tx1"/>
                </a:solidFill>
              </a:rPr>
              <a:t>small GM ; tender ship  </a:t>
            </a:r>
            <a:r>
              <a:rPr lang="en-US" sz="2400" b="1">
                <a:solidFill>
                  <a:schemeClr val="tx1"/>
                </a:solidFill>
                <a:sym typeface="Symbol" pitchFamily="18" charset="2"/>
              </a:rPr>
              <a:t> less</a:t>
            </a:r>
            <a:r>
              <a:rPr lang="en-US" sz="2400" b="1">
                <a:solidFill>
                  <a:schemeClr val="tx1"/>
                </a:solidFill>
              </a:rPr>
              <a:t> stable</a:t>
            </a:r>
          </a:p>
          <a:p>
            <a:r>
              <a:rPr lang="en-US" sz="2400" b="1">
                <a:solidFill>
                  <a:schemeClr val="tx1"/>
                </a:solidFill>
              </a:rPr>
              <a:t>                                         </a:t>
            </a:r>
            <a:r>
              <a:rPr lang="en-US" sz="2400" b="1">
                <a:solidFill>
                  <a:schemeClr val="tx1"/>
                </a:solidFill>
                <a:sym typeface="Symbol" pitchFamily="18" charset="2"/>
              </a:rPr>
              <a:t> large period</a:t>
            </a:r>
            <a:r>
              <a:rPr lang="en-US" sz="2400" b="1">
                <a:solidFill>
                  <a:schemeClr val="tx1"/>
                </a:solidFill>
              </a:rPr>
              <a:t> ; good sea keeping quality</a:t>
            </a:r>
          </a:p>
        </p:txBody>
      </p:sp>
      <p:sp>
        <p:nvSpPr>
          <p:cNvPr id="40980" name="Text Box 20"/>
          <p:cNvSpPr txBox="1">
            <a:spLocks noChangeArrowheads="1"/>
          </p:cNvSpPr>
          <p:nvPr/>
        </p:nvSpPr>
        <p:spPr bwMode="auto">
          <a:xfrm>
            <a:off x="3048000" y="152400"/>
            <a:ext cx="3124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ko-KR" sz="3600" b="1">
                <a:solidFill>
                  <a:schemeClr val="tx1"/>
                </a:solidFill>
              </a:rPr>
              <a:t>Ship Response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381000" y="1066800"/>
            <a:ext cx="2009775" cy="457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bg1"/>
                </a:solidFill>
                <a:latin typeface="Arial" pitchFamily="34" charset="0"/>
              </a:rPr>
              <a:t>Pitch Motion</a:t>
            </a:r>
            <a:endParaRPr lang="en-US" sz="2400" b="1" i="1">
              <a:solidFill>
                <a:schemeClr val="bg1"/>
              </a:solidFill>
              <a:latin typeface="Arial" pitchFamily="34" charset="0"/>
            </a:endParaRPr>
          </a:p>
        </p:txBody>
      </p:sp>
      <p:graphicFrame>
        <p:nvGraphicFramePr>
          <p:cNvPr id="120832" name="Object 0"/>
          <p:cNvGraphicFramePr>
            <a:graphicFrameLocks noChangeAspect="1"/>
          </p:cNvGraphicFramePr>
          <p:nvPr/>
        </p:nvGraphicFramePr>
        <p:xfrm>
          <a:off x="304800" y="1600200"/>
          <a:ext cx="3429000" cy="987425"/>
        </p:xfrm>
        <a:graphic>
          <a:graphicData uri="http://schemas.openxmlformats.org/presentationml/2006/ole">
            <p:oleObj spid="_x0000_s120832" name="Equation" r:id="rId3" imgW="1765080" imgH="507960" progId="Equation.3">
              <p:embed/>
            </p:oleObj>
          </a:graphicData>
        </a:graphic>
      </p:graphicFrame>
      <p:graphicFrame>
        <p:nvGraphicFramePr>
          <p:cNvPr id="120833" name="Object 1"/>
          <p:cNvGraphicFramePr>
            <a:graphicFrameLocks noChangeAspect="1"/>
          </p:cNvGraphicFramePr>
          <p:nvPr/>
        </p:nvGraphicFramePr>
        <p:xfrm>
          <a:off x="609600" y="3810000"/>
          <a:ext cx="5638800" cy="1022350"/>
        </p:xfrm>
        <a:graphic>
          <a:graphicData uri="http://schemas.openxmlformats.org/presentationml/2006/ole">
            <p:oleObj spid="_x0000_s120833" name="Equation" r:id="rId4" imgW="2527200" imgH="457200" progId="Equation.3">
              <p:embed/>
            </p:oleObj>
          </a:graphicData>
        </a:graphic>
      </p:graphicFrame>
      <p:sp>
        <p:nvSpPr>
          <p:cNvPr id="41992" name="Text Box 8"/>
          <p:cNvSpPr txBox="1">
            <a:spLocks noChangeArrowheads="1"/>
          </p:cNvSpPr>
          <p:nvPr/>
        </p:nvSpPr>
        <p:spPr bwMode="auto">
          <a:xfrm>
            <a:off x="685800" y="5334000"/>
            <a:ext cx="46894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tx1"/>
                </a:solidFill>
              </a:rPr>
              <a:t>(Long and slender ship has small </a:t>
            </a:r>
            <a:r>
              <a:rPr lang="en-US" sz="2400" i="1">
                <a:solidFill>
                  <a:schemeClr val="tx1"/>
                </a:solidFill>
              </a:rPr>
              <a:t>I</a:t>
            </a:r>
            <a:r>
              <a:rPr lang="en-US" sz="2000" i="1">
                <a:solidFill>
                  <a:schemeClr val="tx1"/>
                </a:solidFill>
              </a:rPr>
              <a:t>yy)</a:t>
            </a:r>
          </a:p>
        </p:txBody>
      </p:sp>
      <p:sp>
        <p:nvSpPr>
          <p:cNvPr id="41993" name="Text Box 9"/>
          <p:cNvSpPr txBox="1">
            <a:spLocks noChangeArrowheads="1"/>
          </p:cNvSpPr>
          <p:nvPr/>
        </p:nvSpPr>
        <p:spPr bwMode="auto">
          <a:xfrm>
            <a:off x="533400" y="5867400"/>
            <a:ext cx="7489825" cy="84137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FF0066"/>
                </a:solidFill>
              </a:rPr>
              <a:t>Pitch motions</a:t>
            </a:r>
            <a:r>
              <a:rPr lang="en-US" sz="2400" b="1">
                <a:solidFill>
                  <a:schemeClr val="tx1"/>
                </a:solidFill>
              </a:rPr>
              <a:t> are quickly damped out since large waves </a:t>
            </a:r>
          </a:p>
          <a:p>
            <a:r>
              <a:rPr lang="en-US" sz="2400" b="1">
                <a:solidFill>
                  <a:schemeClr val="tx1"/>
                </a:solidFill>
              </a:rPr>
              <a:t>are generated due to pitching.</a:t>
            </a:r>
          </a:p>
        </p:txBody>
      </p:sp>
      <p:grpSp>
        <p:nvGrpSpPr>
          <p:cNvPr id="42025" name="Group 41"/>
          <p:cNvGrpSpPr>
            <a:grpSpLocks/>
          </p:cNvGrpSpPr>
          <p:nvPr/>
        </p:nvGrpSpPr>
        <p:grpSpPr bwMode="auto">
          <a:xfrm>
            <a:off x="3505200" y="1066800"/>
            <a:ext cx="5486400" cy="1250950"/>
            <a:chOff x="2208" y="672"/>
            <a:chExt cx="3456" cy="788"/>
          </a:xfrm>
        </p:grpSpPr>
        <p:sp>
          <p:nvSpPr>
            <p:cNvPr id="42003" name="Freeform 19"/>
            <p:cNvSpPr>
              <a:spLocks/>
            </p:cNvSpPr>
            <p:nvPr/>
          </p:nvSpPr>
          <p:spPr bwMode="auto">
            <a:xfrm>
              <a:off x="2304" y="816"/>
              <a:ext cx="3312" cy="384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3312" y="0"/>
                </a:cxn>
                <a:cxn ang="0">
                  <a:pos x="3168" y="384"/>
                </a:cxn>
                <a:cxn ang="0">
                  <a:pos x="192" y="384"/>
                </a:cxn>
                <a:cxn ang="0">
                  <a:pos x="0" y="96"/>
                </a:cxn>
              </a:cxnLst>
              <a:rect l="0" t="0" r="r" b="b"/>
              <a:pathLst>
                <a:path w="3312" h="384">
                  <a:moveTo>
                    <a:pt x="0" y="96"/>
                  </a:moveTo>
                  <a:lnTo>
                    <a:pt x="3312" y="0"/>
                  </a:lnTo>
                  <a:lnTo>
                    <a:pt x="3168" y="384"/>
                  </a:lnTo>
                  <a:lnTo>
                    <a:pt x="192" y="384"/>
                  </a:lnTo>
                  <a:lnTo>
                    <a:pt x="0" y="96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2004" name="Line 20"/>
            <p:cNvSpPr>
              <a:spLocks noChangeShapeType="1"/>
            </p:cNvSpPr>
            <p:nvPr/>
          </p:nvSpPr>
          <p:spPr bwMode="auto">
            <a:xfrm>
              <a:off x="2208" y="1056"/>
              <a:ext cx="345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2005" name="Oval 21"/>
            <p:cNvSpPr>
              <a:spLocks noChangeArrowheads="1"/>
            </p:cNvSpPr>
            <p:nvPr/>
          </p:nvSpPr>
          <p:spPr bwMode="auto">
            <a:xfrm>
              <a:off x="4032" y="960"/>
              <a:ext cx="48" cy="4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2400" b="1">
                <a:solidFill>
                  <a:schemeClr val="tx1"/>
                </a:solidFill>
              </a:endParaRPr>
            </a:p>
          </p:txBody>
        </p:sp>
        <p:sp>
          <p:nvSpPr>
            <p:cNvPr id="42006" name="Oval 22"/>
            <p:cNvSpPr>
              <a:spLocks noChangeArrowheads="1"/>
            </p:cNvSpPr>
            <p:nvPr/>
          </p:nvSpPr>
          <p:spPr bwMode="auto">
            <a:xfrm>
              <a:off x="4032" y="1104"/>
              <a:ext cx="48" cy="4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07" name="Text Box 23"/>
            <p:cNvSpPr txBox="1">
              <a:spLocks noChangeArrowheads="1"/>
            </p:cNvSpPr>
            <p:nvPr/>
          </p:nvSpPr>
          <p:spPr bwMode="auto">
            <a:xfrm>
              <a:off x="3744" y="768"/>
              <a:ext cx="26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chemeClr val="tx1"/>
                  </a:solidFill>
                </a:rPr>
                <a:t>G</a:t>
              </a:r>
            </a:p>
          </p:txBody>
        </p:sp>
        <p:sp>
          <p:nvSpPr>
            <p:cNvPr id="42008" name="Text Box 24"/>
            <p:cNvSpPr txBox="1">
              <a:spLocks noChangeArrowheads="1"/>
            </p:cNvSpPr>
            <p:nvPr/>
          </p:nvSpPr>
          <p:spPr bwMode="auto">
            <a:xfrm>
              <a:off x="3792" y="1008"/>
              <a:ext cx="24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42009" name="Line 25"/>
            <p:cNvSpPr>
              <a:spLocks noChangeShapeType="1"/>
            </p:cNvSpPr>
            <p:nvPr/>
          </p:nvSpPr>
          <p:spPr bwMode="auto">
            <a:xfrm flipV="1">
              <a:off x="4080" y="1152"/>
              <a:ext cx="0" cy="2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2010" name="Line 26"/>
            <p:cNvSpPr>
              <a:spLocks noChangeShapeType="1"/>
            </p:cNvSpPr>
            <p:nvPr/>
          </p:nvSpPr>
          <p:spPr bwMode="auto">
            <a:xfrm flipH="1">
              <a:off x="4080" y="720"/>
              <a:ext cx="0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graphicFrame>
          <p:nvGraphicFramePr>
            <p:cNvPr id="120838" name="Object 6"/>
            <p:cNvGraphicFramePr>
              <a:graphicFrameLocks noChangeAspect="1"/>
            </p:cNvGraphicFramePr>
            <p:nvPr/>
          </p:nvGraphicFramePr>
          <p:xfrm>
            <a:off x="4128" y="1248"/>
            <a:ext cx="187" cy="212"/>
          </p:xfrm>
          <a:graphic>
            <a:graphicData uri="http://schemas.openxmlformats.org/presentationml/2006/ole">
              <p:oleObj spid="_x0000_s120838" name="Equation" r:id="rId5" imgW="190440" imgH="215640" progId="Equation.3">
                <p:embed/>
              </p:oleObj>
            </a:graphicData>
          </a:graphic>
        </p:graphicFrame>
        <p:graphicFrame>
          <p:nvGraphicFramePr>
            <p:cNvPr id="120839" name="Object 7"/>
            <p:cNvGraphicFramePr>
              <a:graphicFrameLocks noChangeAspect="1"/>
            </p:cNvGraphicFramePr>
            <p:nvPr/>
          </p:nvGraphicFramePr>
          <p:xfrm>
            <a:off x="4080" y="672"/>
            <a:ext cx="235" cy="264"/>
          </p:xfrm>
          <a:graphic>
            <a:graphicData uri="http://schemas.openxmlformats.org/presentationml/2006/ole">
              <p:oleObj spid="_x0000_s120839" name="Equation" r:id="rId6" imgW="203040" imgH="228600" progId="Equation.3">
                <p:embed/>
              </p:oleObj>
            </a:graphicData>
          </a:graphic>
        </p:graphicFrame>
      </p:grpSp>
      <p:sp>
        <p:nvSpPr>
          <p:cNvPr id="42027" name="Freeform 43"/>
          <p:cNvSpPr>
            <a:spLocks/>
          </p:cNvSpPr>
          <p:nvPr/>
        </p:nvSpPr>
        <p:spPr bwMode="auto">
          <a:xfrm rot="181445">
            <a:off x="3657600" y="2590800"/>
            <a:ext cx="5257800" cy="6096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3312" y="0"/>
              </a:cxn>
              <a:cxn ang="0">
                <a:pos x="3168" y="384"/>
              </a:cxn>
              <a:cxn ang="0">
                <a:pos x="192" y="384"/>
              </a:cxn>
              <a:cxn ang="0">
                <a:pos x="0" y="96"/>
              </a:cxn>
            </a:cxnLst>
            <a:rect l="0" t="0" r="r" b="b"/>
            <a:pathLst>
              <a:path w="3312" h="384">
                <a:moveTo>
                  <a:pt x="0" y="96"/>
                </a:moveTo>
                <a:lnTo>
                  <a:pt x="3312" y="0"/>
                </a:lnTo>
                <a:lnTo>
                  <a:pt x="3168" y="384"/>
                </a:lnTo>
                <a:lnTo>
                  <a:pt x="192" y="384"/>
                </a:lnTo>
                <a:lnTo>
                  <a:pt x="0" y="96"/>
                </a:lnTo>
                <a:close/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28" name="Line 44"/>
          <p:cNvSpPr>
            <a:spLocks noChangeShapeType="1"/>
          </p:cNvSpPr>
          <p:nvPr/>
        </p:nvSpPr>
        <p:spPr bwMode="auto">
          <a:xfrm>
            <a:off x="3505200" y="3048000"/>
            <a:ext cx="548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29" name="Oval 45"/>
          <p:cNvSpPr>
            <a:spLocks noChangeArrowheads="1"/>
          </p:cNvSpPr>
          <p:nvPr/>
        </p:nvSpPr>
        <p:spPr bwMode="auto">
          <a:xfrm>
            <a:off x="64008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2400" b="1">
              <a:solidFill>
                <a:schemeClr val="tx1"/>
              </a:solidFill>
            </a:endParaRPr>
          </a:p>
        </p:txBody>
      </p:sp>
      <p:sp>
        <p:nvSpPr>
          <p:cNvPr id="42030" name="Oval 46"/>
          <p:cNvSpPr>
            <a:spLocks noChangeArrowheads="1"/>
          </p:cNvSpPr>
          <p:nvPr/>
        </p:nvSpPr>
        <p:spPr bwMode="auto">
          <a:xfrm>
            <a:off x="6705600" y="30480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31" name="Text Box 47"/>
          <p:cNvSpPr txBox="1">
            <a:spLocks noChangeArrowheads="1"/>
          </p:cNvSpPr>
          <p:nvPr/>
        </p:nvSpPr>
        <p:spPr bwMode="auto">
          <a:xfrm>
            <a:off x="5943600" y="2514600"/>
            <a:ext cx="4206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tx1"/>
                </a:solidFill>
              </a:rPr>
              <a:t>G</a:t>
            </a:r>
          </a:p>
        </p:txBody>
      </p:sp>
      <p:sp>
        <p:nvSpPr>
          <p:cNvPr id="42032" name="Text Box 48"/>
          <p:cNvSpPr txBox="1">
            <a:spLocks noChangeArrowheads="1"/>
          </p:cNvSpPr>
          <p:nvPr/>
        </p:nvSpPr>
        <p:spPr bwMode="auto">
          <a:xfrm>
            <a:off x="6324600" y="2971800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42033" name="Line 49"/>
          <p:cNvSpPr>
            <a:spLocks noChangeShapeType="1"/>
          </p:cNvSpPr>
          <p:nvPr/>
        </p:nvSpPr>
        <p:spPr bwMode="auto">
          <a:xfrm flipV="1">
            <a:off x="6781800" y="3124200"/>
            <a:ext cx="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34" name="Line 50"/>
          <p:cNvSpPr>
            <a:spLocks noChangeShapeType="1"/>
          </p:cNvSpPr>
          <p:nvPr/>
        </p:nvSpPr>
        <p:spPr bwMode="auto">
          <a:xfrm flipH="1">
            <a:off x="6477000" y="2438400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aphicFrame>
        <p:nvGraphicFramePr>
          <p:cNvPr id="120834" name="Object 2"/>
          <p:cNvGraphicFramePr>
            <a:graphicFrameLocks noChangeAspect="1"/>
          </p:cNvGraphicFramePr>
          <p:nvPr/>
        </p:nvGraphicFramePr>
        <p:xfrm>
          <a:off x="6858000" y="3276600"/>
          <a:ext cx="296863" cy="336550"/>
        </p:xfrm>
        <a:graphic>
          <a:graphicData uri="http://schemas.openxmlformats.org/presentationml/2006/ole">
            <p:oleObj spid="_x0000_s120834" name="Equation" r:id="rId7" imgW="190440" imgH="215640" progId="Equation.3">
              <p:embed/>
            </p:oleObj>
          </a:graphicData>
        </a:graphic>
      </p:graphicFrame>
      <p:graphicFrame>
        <p:nvGraphicFramePr>
          <p:cNvPr id="120835" name="Object 3"/>
          <p:cNvGraphicFramePr>
            <a:graphicFrameLocks noChangeAspect="1"/>
          </p:cNvGraphicFramePr>
          <p:nvPr/>
        </p:nvGraphicFramePr>
        <p:xfrm>
          <a:off x="6477000" y="2362200"/>
          <a:ext cx="373063" cy="419100"/>
        </p:xfrm>
        <a:graphic>
          <a:graphicData uri="http://schemas.openxmlformats.org/presentationml/2006/ole">
            <p:oleObj spid="_x0000_s120835" name="Equation" r:id="rId8" imgW="203040" imgH="228600" progId="Equation.3">
              <p:embed/>
            </p:oleObj>
          </a:graphicData>
        </a:graphic>
      </p:graphicFrame>
      <p:sp>
        <p:nvSpPr>
          <p:cNvPr id="42037" name="Text Box 53"/>
          <p:cNvSpPr txBox="1">
            <a:spLocks noChangeArrowheads="1"/>
          </p:cNvSpPr>
          <p:nvPr/>
        </p:nvSpPr>
        <p:spPr bwMode="auto">
          <a:xfrm>
            <a:off x="4038600" y="3581400"/>
            <a:ext cx="4586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chemeClr val="tx1"/>
                </a:solidFill>
              </a:rPr>
              <a:t>&lt;Generation of pitch restoring moment&gt;</a:t>
            </a:r>
          </a:p>
        </p:txBody>
      </p:sp>
      <p:graphicFrame>
        <p:nvGraphicFramePr>
          <p:cNvPr id="120836" name="Object 4"/>
          <p:cNvGraphicFramePr>
            <a:graphicFrameLocks noChangeAspect="1"/>
          </p:cNvGraphicFramePr>
          <p:nvPr/>
        </p:nvGraphicFramePr>
        <p:xfrm>
          <a:off x="6248400" y="4800600"/>
          <a:ext cx="2286000" cy="876300"/>
        </p:xfrm>
        <a:graphic>
          <a:graphicData uri="http://schemas.openxmlformats.org/presentationml/2006/ole">
            <p:oleObj spid="_x0000_s120836" name="Equation" r:id="rId9" imgW="1091880" imgH="419040" progId="Equation.3">
              <p:embed/>
            </p:oleObj>
          </a:graphicData>
        </a:graphic>
      </p:graphicFrame>
      <p:graphicFrame>
        <p:nvGraphicFramePr>
          <p:cNvPr id="120837" name="Object 5"/>
          <p:cNvGraphicFramePr>
            <a:graphicFrameLocks noChangeAspect="1"/>
          </p:cNvGraphicFramePr>
          <p:nvPr/>
        </p:nvGraphicFramePr>
        <p:xfrm>
          <a:off x="647700" y="2590800"/>
          <a:ext cx="2589213" cy="1125538"/>
        </p:xfrm>
        <a:graphic>
          <a:graphicData uri="http://schemas.openxmlformats.org/presentationml/2006/ole">
            <p:oleObj spid="_x0000_s120837" name="Equation" r:id="rId10" imgW="1143000" imgH="495000" progId="Equation.3">
              <p:embed/>
            </p:oleObj>
          </a:graphicData>
        </a:graphic>
      </p:graphicFrame>
      <p:sp>
        <p:nvSpPr>
          <p:cNvPr id="42043" name="Text Box 59"/>
          <p:cNvSpPr txBox="1">
            <a:spLocks noChangeArrowheads="1"/>
          </p:cNvSpPr>
          <p:nvPr/>
        </p:nvSpPr>
        <p:spPr bwMode="auto">
          <a:xfrm>
            <a:off x="685800" y="4953000"/>
            <a:ext cx="5165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tx1"/>
                </a:solidFill>
              </a:rPr>
              <a:t>Pitch moment </a:t>
            </a:r>
            <a:r>
              <a:rPr lang="en-US" sz="2400">
                <a:solidFill>
                  <a:schemeClr val="tx1"/>
                </a:solidFill>
                <a:sym typeface="Symbol" pitchFamily="18" charset="2"/>
              </a:rPr>
              <a:t> ; T</a:t>
            </a:r>
            <a:r>
              <a:rPr lang="en-US" sz="2400" baseline="-25000">
                <a:solidFill>
                  <a:schemeClr val="tx1"/>
                </a:solidFill>
                <a:sym typeface="Symbol" pitchFamily="18" charset="2"/>
              </a:rPr>
              <a:t>pitch </a:t>
            </a:r>
            <a:r>
              <a:rPr lang="en-US" sz="2400">
                <a:solidFill>
                  <a:schemeClr val="tx1"/>
                </a:solidFill>
                <a:sym typeface="Symbol" pitchFamily="18" charset="2"/>
              </a:rPr>
              <a:t> ; pitch accel. </a:t>
            </a:r>
            <a:r>
              <a:rPr lang="en-US" sz="2400" b="1">
                <a:solidFill>
                  <a:schemeClr val="tx1"/>
                </a:solidFill>
                <a:sym typeface="Symbol" pitchFamily="18" charset="2"/>
              </a:rPr>
              <a:t> </a:t>
            </a:r>
            <a:endParaRPr lang="en-US" sz="2400" b="1">
              <a:solidFill>
                <a:schemeClr val="tx1"/>
              </a:solidFill>
            </a:endParaRPr>
          </a:p>
        </p:txBody>
      </p:sp>
      <p:sp>
        <p:nvSpPr>
          <p:cNvPr id="42044" name="Text Box 60"/>
          <p:cNvSpPr txBox="1">
            <a:spLocks noChangeArrowheads="1"/>
          </p:cNvSpPr>
          <p:nvPr/>
        </p:nvSpPr>
        <p:spPr bwMode="auto">
          <a:xfrm>
            <a:off x="3048000" y="152400"/>
            <a:ext cx="3124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ko-KR" sz="3600" b="1">
                <a:solidFill>
                  <a:schemeClr val="tx1"/>
                </a:solidFill>
              </a:rPr>
              <a:t>Ship Response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533400" y="1219200"/>
            <a:ext cx="5943600" cy="457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b="1">
                <a:solidFill>
                  <a:schemeClr val="bg1"/>
                </a:solidFill>
                <a:latin typeface="Arial" pitchFamily="34" charset="0"/>
              </a:rPr>
              <a:t>Resonance of Simple Harmonic Motion</a:t>
            </a:r>
            <a:endParaRPr lang="en-US" sz="2400" b="1" i="1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3013" name="Line 5"/>
          <p:cNvSpPr>
            <a:spLocks noChangeShapeType="1"/>
          </p:cNvSpPr>
          <p:nvPr/>
        </p:nvSpPr>
        <p:spPr bwMode="auto">
          <a:xfrm flipV="1">
            <a:off x="838200" y="2108200"/>
            <a:ext cx="0" cy="1981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3014" name="Line 6"/>
          <p:cNvSpPr>
            <a:spLocks noChangeShapeType="1"/>
          </p:cNvSpPr>
          <p:nvPr/>
        </p:nvSpPr>
        <p:spPr bwMode="auto">
          <a:xfrm>
            <a:off x="838200" y="408940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3015" name="Freeform 7"/>
          <p:cNvSpPr>
            <a:spLocks/>
          </p:cNvSpPr>
          <p:nvPr/>
        </p:nvSpPr>
        <p:spPr bwMode="auto">
          <a:xfrm>
            <a:off x="838200" y="2552700"/>
            <a:ext cx="2057400" cy="1257300"/>
          </a:xfrm>
          <a:custGeom>
            <a:avLst/>
            <a:gdLst/>
            <a:ahLst/>
            <a:cxnLst>
              <a:cxn ang="0">
                <a:pos x="0" y="296"/>
              </a:cxn>
              <a:cxn ang="0">
                <a:pos x="288" y="248"/>
              </a:cxn>
              <a:cxn ang="0">
                <a:pos x="576" y="56"/>
              </a:cxn>
              <a:cxn ang="0">
                <a:pos x="864" y="104"/>
              </a:cxn>
              <a:cxn ang="0">
                <a:pos x="1152" y="680"/>
              </a:cxn>
              <a:cxn ang="0">
                <a:pos x="1296" y="776"/>
              </a:cxn>
            </a:cxnLst>
            <a:rect l="0" t="0" r="r" b="b"/>
            <a:pathLst>
              <a:path w="1296" h="792">
                <a:moveTo>
                  <a:pt x="0" y="296"/>
                </a:moveTo>
                <a:cubicBezTo>
                  <a:pt x="96" y="292"/>
                  <a:pt x="192" y="288"/>
                  <a:pt x="288" y="248"/>
                </a:cubicBezTo>
                <a:cubicBezTo>
                  <a:pt x="384" y="208"/>
                  <a:pt x="480" y="80"/>
                  <a:pt x="576" y="56"/>
                </a:cubicBezTo>
                <a:cubicBezTo>
                  <a:pt x="672" y="32"/>
                  <a:pt x="768" y="0"/>
                  <a:pt x="864" y="104"/>
                </a:cubicBezTo>
                <a:cubicBezTo>
                  <a:pt x="960" y="208"/>
                  <a:pt x="1080" y="568"/>
                  <a:pt x="1152" y="680"/>
                </a:cubicBezTo>
                <a:cubicBezTo>
                  <a:pt x="1224" y="792"/>
                  <a:pt x="1260" y="784"/>
                  <a:pt x="1296" y="776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3016" name="Line 8"/>
          <p:cNvSpPr>
            <a:spLocks noChangeShapeType="1"/>
          </p:cNvSpPr>
          <p:nvPr/>
        </p:nvSpPr>
        <p:spPr bwMode="auto">
          <a:xfrm flipV="1">
            <a:off x="3352800" y="2120900"/>
            <a:ext cx="0" cy="1981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3017" name="Line 9"/>
          <p:cNvSpPr>
            <a:spLocks noChangeShapeType="1"/>
          </p:cNvSpPr>
          <p:nvPr/>
        </p:nvSpPr>
        <p:spPr bwMode="auto">
          <a:xfrm>
            <a:off x="3352800" y="410210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3018" name="Freeform 10"/>
          <p:cNvSpPr>
            <a:spLocks/>
          </p:cNvSpPr>
          <p:nvPr/>
        </p:nvSpPr>
        <p:spPr bwMode="auto">
          <a:xfrm>
            <a:off x="3352800" y="2438400"/>
            <a:ext cx="2133600" cy="1270000"/>
          </a:xfrm>
          <a:custGeom>
            <a:avLst/>
            <a:gdLst/>
            <a:ahLst/>
            <a:cxnLst>
              <a:cxn ang="0">
                <a:pos x="0" y="368"/>
              </a:cxn>
              <a:cxn ang="0">
                <a:pos x="288" y="320"/>
              </a:cxn>
              <a:cxn ang="0">
                <a:pos x="576" y="80"/>
              </a:cxn>
              <a:cxn ang="0">
                <a:pos x="864" y="80"/>
              </a:cxn>
              <a:cxn ang="0">
                <a:pos x="1104" y="560"/>
              </a:cxn>
              <a:cxn ang="0">
                <a:pos x="1344" y="800"/>
              </a:cxn>
            </a:cxnLst>
            <a:rect l="0" t="0" r="r" b="b"/>
            <a:pathLst>
              <a:path w="1344" h="800">
                <a:moveTo>
                  <a:pt x="0" y="368"/>
                </a:moveTo>
                <a:cubicBezTo>
                  <a:pt x="96" y="368"/>
                  <a:pt x="192" y="368"/>
                  <a:pt x="288" y="320"/>
                </a:cubicBezTo>
                <a:cubicBezTo>
                  <a:pt x="384" y="272"/>
                  <a:pt x="480" y="120"/>
                  <a:pt x="576" y="80"/>
                </a:cubicBezTo>
                <a:cubicBezTo>
                  <a:pt x="672" y="40"/>
                  <a:pt x="776" y="0"/>
                  <a:pt x="864" y="80"/>
                </a:cubicBezTo>
                <a:cubicBezTo>
                  <a:pt x="952" y="160"/>
                  <a:pt x="1024" y="440"/>
                  <a:pt x="1104" y="560"/>
                </a:cubicBezTo>
                <a:cubicBezTo>
                  <a:pt x="1184" y="680"/>
                  <a:pt x="1264" y="740"/>
                  <a:pt x="1344" y="800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3019" name="Line 11"/>
          <p:cNvSpPr>
            <a:spLocks noChangeShapeType="1"/>
          </p:cNvSpPr>
          <p:nvPr/>
        </p:nvSpPr>
        <p:spPr bwMode="auto">
          <a:xfrm flipV="1">
            <a:off x="6248400" y="2133600"/>
            <a:ext cx="0" cy="1981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3020" name="Line 12"/>
          <p:cNvSpPr>
            <a:spLocks noChangeShapeType="1"/>
          </p:cNvSpPr>
          <p:nvPr/>
        </p:nvSpPr>
        <p:spPr bwMode="auto">
          <a:xfrm>
            <a:off x="6248400" y="4114800"/>
            <a:ext cx="220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3021" name="Freeform 13"/>
          <p:cNvSpPr>
            <a:spLocks/>
          </p:cNvSpPr>
          <p:nvPr/>
        </p:nvSpPr>
        <p:spPr bwMode="auto">
          <a:xfrm>
            <a:off x="6248400" y="1828800"/>
            <a:ext cx="2057400" cy="2057400"/>
          </a:xfrm>
          <a:custGeom>
            <a:avLst/>
            <a:gdLst/>
            <a:ahLst/>
            <a:cxnLst>
              <a:cxn ang="0">
                <a:pos x="0" y="1200"/>
              </a:cxn>
              <a:cxn ang="0">
                <a:pos x="336" y="1008"/>
              </a:cxn>
              <a:cxn ang="0">
                <a:pos x="672" y="48"/>
              </a:cxn>
              <a:cxn ang="0">
                <a:pos x="912" y="720"/>
              </a:cxn>
              <a:cxn ang="0">
                <a:pos x="1056" y="1152"/>
              </a:cxn>
              <a:cxn ang="0">
                <a:pos x="1296" y="1296"/>
              </a:cxn>
            </a:cxnLst>
            <a:rect l="0" t="0" r="r" b="b"/>
            <a:pathLst>
              <a:path w="1296" h="1296">
                <a:moveTo>
                  <a:pt x="0" y="1200"/>
                </a:moveTo>
                <a:cubicBezTo>
                  <a:pt x="112" y="1200"/>
                  <a:pt x="224" y="1200"/>
                  <a:pt x="336" y="1008"/>
                </a:cubicBezTo>
                <a:cubicBezTo>
                  <a:pt x="448" y="816"/>
                  <a:pt x="576" y="96"/>
                  <a:pt x="672" y="48"/>
                </a:cubicBezTo>
                <a:cubicBezTo>
                  <a:pt x="768" y="0"/>
                  <a:pt x="848" y="536"/>
                  <a:pt x="912" y="720"/>
                </a:cubicBezTo>
                <a:cubicBezTo>
                  <a:pt x="976" y="904"/>
                  <a:pt x="992" y="1056"/>
                  <a:pt x="1056" y="1152"/>
                </a:cubicBezTo>
                <a:cubicBezTo>
                  <a:pt x="1120" y="1248"/>
                  <a:pt x="1208" y="1272"/>
                  <a:pt x="1296" y="1296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3022" name="Text Box 14"/>
          <p:cNvSpPr txBox="1">
            <a:spLocks noChangeArrowheads="1"/>
          </p:cNvSpPr>
          <p:nvPr/>
        </p:nvSpPr>
        <p:spPr bwMode="auto">
          <a:xfrm>
            <a:off x="1355725" y="2022475"/>
            <a:ext cx="9953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tx1"/>
                </a:solidFill>
              </a:rPr>
              <a:t>Heave</a:t>
            </a:r>
          </a:p>
        </p:txBody>
      </p:sp>
      <p:sp>
        <p:nvSpPr>
          <p:cNvPr id="43023" name="Text Box 15"/>
          <p:cNvSpPr txBox="1">
            <a:spLocks noChangeArrowheads="1"/>
          </p:cNvSpPr>
          <p:nvPr/>
        </p:nvSpPr>
        <p:spPr bwMode="auto">
          <a:xfrm>
            <a:off x="3946525" y="2022475"/>
            <a:ext cx="860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tx1"/>
                </a:solidFill>
              </a:rPr>
              <a:t>Pitch</a:t>
            </a:r>
          </a:p>
        </p:txBody>
      </p:sp>
      <p:sp>
        <p:nvSpPr>
          <p:cNvPr id="43024" name="Text Box 16"/>
          <p:cNvSpPr txBox="1">
            <a:spLocks noChangeArrowheads="1"/>
          </p:cNvSpPr>
          <p:nvPr/>
        </p:nvSpPr>
        <p:spPr bwMode="auto">
          <a:xfrm>
            <a:off x="7696200" y="1981200"/>
            <a:ext cx="7254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tx1"/>
                </a:solidFill>
              </a:rPr>
              <a:t>Roll</a:t>
            </a:r>
          </a:p>
        </p:txBody>
      </p:sp>
      <p:sp>
        <p:nvSpPr>
          <p:cNvPr id="43025" name="Text Box 17"/>
          <p:cNvSpPr txBox="1">
            <a:spLocks noChangeArrowheads="1"/>
          </p:cNvSpPr>
          <p:nvPr/>
        </p:nvSpPr>
        <p:spPr bwMode="auto">
          <a:xfrm rot="-5345122">
            <a:off x="-177007" y="2920207"/>
            <a:ext cx="1573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tx1"/>
                </a:solidFill>
              </a:rPr>
              <a:t>Amplitude</a:t>
            </a:r>
          </a:p>
        </p:txBody>
      </p:sp>
      <p:sp>
        <p:nvSpPr>
          <p:cNvPr id="43026" name="Text Box 18"/>
          <p:cNvSpPr txBox="1">
            <a:spLocks noChangeArrowheads="1"/>
          </p:cNvSpPr>
          <p:nvPr/>
        </p:nvSpPr>
        <p:spPr bwMode="auto">
          <a:xfrm rot="-5345122">
            <a:off x="2337593" y="2996407"/>
            <a:ext cx="1573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tx1"/>
                </a:solidFill>
              </a:rPr>
              <a:t>Amplitude</a:t>
            </a:r>
          </a:p>
        </p:txBody>
      </p:sp>
      <p:sp>
        <p:nvSpPr>
          <p:cNvPr id="43027" name="Text Box 19"/>
          <p:cNvSpPr txBox="1">
            <a:spLocks noChangeArrowheads="1"/>
          </p:cNvSpPr>
          <p:nvPr/>
        </p:nvSpPr>
        <p:spPr bwMode="auto">
          <a:xfrm rot="-5345122">
            <a:off x="5233193" y="2996407"/>
            <a:ext cx="1573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tx1"/>
                </a:solidFill>
              </a:rPr>
              <a:t>Amplitude</a:t>
            </a:r>
          </a:p>
        </p:txBody>
      </p:sp>
      <p:sp>
        <p:nvSpPr>
          <p:cNvPr id="43028" name="Line 20"/>
          <p:cNvSpPr>
            <a:spLocks noChangeShapeType="1"/>
          </p:cNvSpPr>
          <p:nvPr/>
        </p:nvSpPr>
        <p:spPr bwMode="auto">
          <a:xfrm>
            <a:off x="1981200" y="2667000"/>
            <a:ext cx="0" cy="14478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3029" name="Line 21"/>
          <p:cNvSpPr>
            <a:spLocks noChangeShapeType="1"/>
          </p:cNvSpPr>
          <p:nvPr/>
        </p:nvSpPr>
        <p:spPr bwMode="auto">
          <a:xfrm>
            <a:off x="4572000" y="2514600"/>
            <a:ext cx="0" cy="16002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3030" name="Line 22"/>
          <p:cNvSpPr>
            <a:spLocks noChangeShapeType="1"/>
          </p:cNvSpPr>
          <p:nvPr/>
        </p:nvSpPr>
        <p:spPr bwMode="auto">
          <a:xfrm>
            <a:off x="7315200" y="1981200"/>
            <a:ext cx="0" cy="2133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aphicFrame>
        <p:nvGraphicFramePr>
          <p:cNvPr id="43031" name="Object 23"/>
          <p:cNvGraphicFramePr>
            <a:graphicFrameLocks noChangeAspect="1"/>
          </p:cNvGraphicFramePr>
          <p:nvPr/>
        </p:nvGraphicFramePr>
        <p:xfrm>
          <a:off x="1447800" y="4038600"/>
          <a:ext cx="406400" cy="457200"/>
        </p:xfrm>
        <a:graphic>
          <a:graphicData uri="http://schemas.openxmlformats.org/presentationml/2006/ole">
            <p:oleObj spid="_x0000_s43031" name="Equation" r:id="rId3" imgW="203040" imgH="228600" progId="Equation.3">
              <p:embed/>
            </p:oleObj>
          </a:graphicData>
        </a:graphic>
      </p:graphicFrame>
      <p:graphicFrame>
        <p:nvGraphicFramePr>
          <p:cNvPr id="43032" name="Object 24"/>
          <p:cNvGraphicFramePr>
            <a:graphicFrameLocks noChangeAspect="1"/>
          </p:cNvGraphicFramePr>
          <p:nvPr/>
        </p:nvGraphicFramePr>
        <p:xfrm>
          <a:off x="4114800" y="4038600"/>
          <a:ext cx="406400" cy="457200"/>
        </p:xfrm>
        <a:graphic>
          <a:graphicData uri="http://schemas.openxmlformats.org/presentationml/2006/ole">
            <p:oleObj spid="_x0000_s43032" name="Equation" r:id="rId4" imgW="203040" imgH="228600" progId="Equation.3">
              <p:embed/>
            </p:oleObj>
          </a:graphicData>
        </a:graphic>
      </p:graphicFrame>
      <p:graphicFrame>
        <p:nvGraphicFramePr>
          <p:cNvPr id="43033" name="Object 25"/>
          <p:cNvGraphicFramePr>
            <a:graphicFrameLocks noChangeAspect="1"/>
          </p:cNvGraphicFramePr>
          <p:nvPr/>
        </p:nvGraphicFramePr>
        <p:xfrm>
          <a:off x="6934200" y="4038600"/>
          <a:ext cx="406400" cy="457200"/>
        </p:xfrm>
        <a:graphic>
          <a:graphicData uri="http://schemas.openxmlformats.org/presentationml/2006/ole">
            <p:oleObj spid="_x0000_s43033" name="Equation" r:id="rId5" imgW="203040" imgH="228600" progId="Equation.3">
              <p:embed/>
            </p:oleObj>
          </a:graphicData>
        </a:graphic>
      </p:graphicFrame>
      <p:graphicFrame>
        <p:nvGraphicFramePr>
          <p:cNvPr id="43034" name="Object 26"/>
          <p:cNvGraphicFramePr>
            <a:graphicFrameLocks noChangeAspect="1"/>
          </p:cNvGraphicFramePr>
          <p:nvPr/>
        </p:nvGraphicFramePr>
        <p:xfrm>
          <a:off x="1600200" y="3276600"/>
          <a:ext cx="762000" cy="415925"/>
        </p:xfrm>
        <a:graphic>
          <a:graphicData uri="http://schemas.openxmlformats.org/presentationml/2006/ole">
            <p:oleObj spid="_x0000_s43034" name="Equation" r:id="rId6" imgW="419040" imgH="228600" progId="Equation.3">
              <p:embed/>
            </p:oleObj>
          </a:graphicData>
        </a:graphic>
      </p:graphicFrame>
      <p:graphicFrame>
        <p:nvGraphicFramePr>
          <p:cNvPr id="43035" name="Object 27"/>
          <p:cNvGraphicFramePr>
            <a:graphicFrameLocks noChangeAspect="1"/>
          </p:cNvGraphicFramePr>
          <p:nvPr/>
        </p:nvGraphicFramePr>
        <p:xfrm>
          <a:off x="4191000" y="3276600"/>
          <a:ext cx="739775" cy="439738"/>
        </p:xfrm>
        <a:graphic>
          <a:graphicData uri="http://schemas.openxmlformats.org/presentationml/2006/ole">
            <p:oleObj spid="_x0000_s43035" name="Equation" r:id="rId7" imgW="406080" imgH="241200" progId="Equation.3">
              <p:embed/>
            </p:oleObj>
          </a:graphicData>
        </a:graphic>
      </p:graphicFrame>
      <p:graphicFrame>
        <p:nvGraphicFramePr>
          <p:cNvPr id="43036" name="Object 28"/>
          <p:cNvGraphicFramePr>
            <a:graphicFrameLocks noChangeAspect="1"/>
          </p:cNvGraphicFramePr>
          <p:nvPr/>
        </p:nvGraphicFramePr>
        <p:xfrm>
          <a:off x="7010400" y="3276600"/>
          <a:ext cx="601663" cy="415925"/>
        </p:xfrm>
        <a:graphic>
          <a:graphicData uri="http://schemas.openxmlformats.org/presentationml/2006/ole">
            <p:oleObj spid="_x0000_s43036" name="Equation" r:id="rId8" imgW="330120" imgH="228600" progId="Equation.3">
              <p:embed/>
            </p:oleObj>
          </a:graphicData>
        </a:graphic>
      </p:graphicFrame>
      <p:sp>
        <p:nvSpPr>
          <p:cNvPr id="43037" name="Text Box 29"/>
          <p:cNvSpPr txBox="1">
            <a:spLocks noChangeArrowheads="1"/>
          </p:cNvSpPr>
          <p:nvPr/>
        </p:nvSpPr>
        <p:spPr bwMode="auto">
          <a:xfrm>
            <a:off x="619125" y="4575175"/>
            <a:ext cx="8524875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 sz="2400" b="1">
                <a:solidFill>
                  <a:schemeClr val="tx1"/>
                </a:solidFill>
              </a:rPr>
              <a:t> Resonance : Encounter freq. </a:t>
            </a:r>
            <a:r>
              <a:rPr lang="en-US" sz="2400" b="1">
                <a:solidFill>
                  <a:schemeClr val="tx1"/>
                </a:solidFill>
                <a:sym typeface="Symbol" pitchFamily="18" charset="2"/>
              </a:rPr>
              <a:t> Natural freq.</a:t>
            </a:r>
            <a:endParaRPr lang="en-US" sz="2400" b="1">
              <a:solidFill>
                <a:schemeClr val="tx1"/>
              </a:solidFill>
            </a:endParaRPr>
          </a:p>
          <a:p>
            <a:pPr>
              <a:buFontTx/>
              <a:buChar char="•"/>
            </a:pPr>
            <a:r>
              <a:rPr lang="en-US" sz="2400" b="1">
                <a:solidFill>
                  <a:schemeClr val="tx1"/>
                </a:solidFill>
              </a:rPr>
              <a:t> Heave &amp; Pitch are well damped due to large wave generation.</a:t>
            </a:r>
          </a:p>
          <a:p>
            <a:pPr>
              <a:buFontTx/>
              <a:buChar char="•"/>
            </a:pPr>
            <a:r>
              <a:rPr lang="en-US" sz="2400" b="1">
                <a:solidFill>
                  <a:schemeClr val="tx1"/>
                </a:solidFill>
              </a:rPr>
              <a:t> Roll amplitude are very susceptible to encounter freq. </a:t>
            </a:r>
          </a:p>
          <a:p>
            <a:r>
              <a:rPr lang="en-US" sz="2400" b="1">
                <a:solidFill>
                  <a:schemeClr val="tx1"/>
                </a:solidFill>
              </a:rPr>
              <a:t>  And roll motions are not damped well due to small damping.</a:t>
            </a:r>
          </a:p>
          <a:p>
            <a:pPr>
              <a:buFontTx/>
              <a:buChar char="•"/>
            </a:pPr>
            <a:r>
              <a:rPr lang="en-US" sz="2400" b="1">
                <a:solidFill>
                  <a:schemeClr val="tx1"/>
                </a:solidFill>
              </a:rPr>
              <a:t> Resonance is more likely to occur with roll than pitch &amp; heave.</a:t>
            </a:r>
          </a:p>
          <a:p>
            <a:pPr>
              <a:buFontTx/>
              <a:buChar char="•"/>
            </a:pPr>
            <a:r>
              <a:rPr lang="en-US" sz="2400" b="1">
                <a:solidFill>
                  <a:schemeClr val="tx1"/>
                </a:solidFill>
              </a:rPr>
              <a:t> Thus anti-rolling devices are necessary.</a:t>
            </a:r>
          </a:p>
        </p:txBody>
      </p:sp>
      <p:sp>
        <p:nvSpPr>
          <p:cNvPr id="43038" name="Text Box 30"/>
          <p:cNvSpPr txBox="1">
            <a:spLocks noChangeArrowheads="1"/>
          </p:cNvSpPr>
          <p:nvPr/>
        </p:nvSpPr>
        <p:spPr bwMode="auto">
          <a:xfrm>
            <a:off x="3048000" y="152400"/>
            <a:ext cx="3124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ko-KR" sz="3600" b="1">
                <a:solidFill>
                  <a:schemeClr val="tx1"/>
                </a:solidFill>
              </a:rPr>
              <a:t>Ship Response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ext Box 2"/>
          <p:cNvSpPr txBox="1">
            <a:spLocks noChangeArrowheads="1"/>
          </p:cNvSpPr>
          <p:nvPr/>
        </p:nvSpPr>
        <p:spPr bwMode="auto">
          <a:xfrm>
            <a:off x="533400" y="1219200"/>
            <a:ext cx="5410200" cy="457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b="1">
                <a:solidFill>
                  <a:schemeClr val="bg1"/>
                </a:solidFill>
                <a:latin typeface="Arial" pitchFamily="34" charset="0"/>
              </a:rPr>
              <a:t>Non-Oscillatory Dynamic Response</a:t>
            </a:r>
            <a:endParaRPr lang="en-US" sz="2400" b="1" i="1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4037" name="Text Box 5"/>
          <p:cNvSpPr txBox="1">
            <a:spLocks noChangeArrowheads="1"/>
          </p:cNvSpPr>
          <p:nvPr/>
        </p:nvSpPr>
        <p:spPr bwMode="auto">
          <a:xfrm>
            <a:off x="593725" y="1811338"/>
            <a:ext cx="8421688" cy="491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  <a:buFontTx/>
              <a:buChar char="•"/>
            </a:pPr>
            <a:r>
              <a:rPr lang="en-US" sz="2400" b="1">
                <a:solidFill>
                  <a:schemeClr val="tx1"/>
                </a:solidFill>
              </a:rPr>
              <a:t> Caused by relative motion of ship and sea.</a:t>
            </a:r>
          </a:p>
          <a:p>
            <a:pPr>
              <a:lnSpc>
                <a:spcPct val="120000"/>
              </a:lnSpc>
              <a:buFontTx/>
              <a:buChar char="•"/>
            </a:pPr>
            <a:r>
              <a:rPr lang="en-US" sz="2400" b="1">
                <a:solidFill>
                  <a:srgbClr val="FF0066"/>
                </a:solidFill>
              </a:rPr>
              <a:t> Shipping Water (deck wetness)</a:t>
            </a:r>
            <a:r>
              <a:rPr lang="en-US" sz="2400" b="1">
                <a:solidFill>
                  <a:schemeClr val="tx1"/>
                </a:solidFill>
              </a:rPr>
              <a:t> : caused by bow submergence.</a:t>
            </a:r>
          </a:p>
          <a:p>
            <a:pPr>
              <a:lnSpc>
                <a:spcPct val="120000"/>
              </a:lnSpc>
              <a:buFontTx/>
              <a:buChar char="•"/>
            </a:pPr>
            <a:r>
              <a:rPr lang="en-US" sz="2400" b="1">
                <a:solidFill>
                  <a:srgbClr val="FF0066"/>
                </a:solidFill>
              </a:rPr>
              <a:t> Forefoot Emergence</a:t>
            </a:r>
            <a:r>
              <a:rPr lang="en-US" sz="2400" b="1">
                <a:solidFill>
                  <a:schemeClr val="tx1"/>
                </a:solidFill>
              </a:rPr>
              <a:t> : opposite case of shipping water where</a:t>
            </a:r>
          </a:p>
          <a:p>
            <a:pPr>
              <a:lnSpc>
                <a:spcPct val="120000"/>
              </a:lnSpc>
            </a:pPr>
            <a:r>
              <a:rPr lang="en-US" sz="2400" b="1">
                <a:solidFill>
                  <a:schemeClr val="tx1"/>
                </a:solidFill>
              </a:rPr>
              <a:t>     the bow of the ship is left unsupported.</a:t>
            </a:r>
          </a:p>
          <a:p>
            <a:pPr>
              <a:lnSpc>
                <a:spcPct val="120000"/>
              </a:lnSpc>
              <a:buFontTx/>
              <a:buChar char="•"/>
            </a:pPr>
            <a:r>
              <a:rPr lang="en-US" sz="2400" b="1">
                <a:solidFill>
                  <a:srgbClr val="FF0066"/>
                </a:solidFill>
              </a:rPr>
              <a:t> Slamming</a:t>
            </a:r>
            <a:r>
              <a:rPr lang="en-US" sz="2400" b="1">
                <a:solidFill>
                  <a:schemeClr val="tx1"/>
                </a:solidFill>
              </a:rPr>
              <a:t> : impact of the bow region when bow reenters into</a:t>
            </a:r>
          </a:p>
          <a:p>
            <a:pPr>
              <a:lnSpc>
                <a:spcPct val="120000"/>
              </a:lnSpc>
            </a:pPr>
            <a:r>
              <a:rPr lang="en-US" sz="2400" b="1">
                <a:solidFill>
                  <a:schemeClr val="tx1"/>
                </a:solidFill>
              </a:rPr>
              <a:t>    the sea. Causes severe structural vibration.</a:t>
            </a:r>
          </a:p>
          <a:p>
            <a:pPr>
              <a:lnSpc>
                <a:spcPct val="120000"/>
              </a:lnSpc>
              <a:buFontTx/>
              <a:buChar char="•"/>
            </a:pPr>
            <a:r>
              <a:rPr lang="en-US" sz="2400" b="1">
                <a:solidFill>
                  <a:srgbClr val="FF0066"/>
                </a:solidFill>
              </a:rPr>
              <a:t> Racing</a:t>
            </a:r>
            <a:r>
              <a:rPr lang="en-US" sz="2400" b="1">
                <a:solidFill>
                  <a:schemeClr val="tx1"/>
                </a:solidFill>
              </a:rPr>
              <a:t> : stern version of forefoot emergence. </a:t>
            </a:r>
          </a:p>
          <a:p>
            <a:pPr>
              <a:lnSpc>
                <a:spcPct val="120000"/>
              </a:lnSpc>
            </a:pPr>
            <a:r>
              <a:rPr lang="en-US" sz="2400" b="1">
                <a:solidFill>
                  <a:schemeClr val="tx1"/>
                </a:solidFill>
              </a:rPr>
              <a:t>    Cause the propeller to leave the water and thus cause the</a:t>
            </a:r>
          </a:p>
          <a:p>
            <a:pPr>
              <a:lnSpc>
                <a:spcPct val="120000"/>
              </a:lnSpc>
            </a:pPr>
            <a:r>
              <a:rPr lang="en-US" sz="2400" b="1">
                <a:solidFill>
                  <a:schemeClr val="tx1"/>
                </a:solidFill>
              </a:rPr>
              <a:t>    whole ship power to race (severe torsion and wear in shaft).</a:t>
            </a:r>
          </a:p>
          <a:p>
            <a:pPr>
              <a:lnSpc>
                <a:spcPct val="120000"/>
              </a:lnSpc>
              <a:buFontTx/>
              <a:buChar char="•"/>
            </a:pPr>
            <a:r>
              <a:rPr lang="en-US" sz="2400" b="1">
                <a:solidFill>
                  <a:srgbClr val="FF0066"/>
                </a:solidFill>
              </a:rPr>
              <a:t> Added Power</a:t>
            </a:r>
            <a:r>
              <a:rPr lang="en-US" sz="2400" b="1">
                <a:solidFill>
                  <a:schemeClr val="tx1"/>
                </a:solidFill>
              </a:rPr>
              <a:t> : The effects of all these responses is to increase</a:t>
            </a:r>
          </a:p>
          <a:p>
            <a:pPr>
              <a:lnSpc>
                <a:spcPct val="120000"/>
              </a:lnSpc>
            </a:pPr>
            <a:r>
              <a:rPr lang="en-US" sz="2400" b="1">
                <a:solidFill>
                  <a:schemeClr val="tx1"/>
                </a:solidFill>
              </a:rPr>
              <a:t>     the resistance.</a:t>
            </a:r>
          </a:p>
        </p:txBody>
      </p:sp>
      <p:sp>
        <p:nvSpPr>
          <p:cNvPr id="44038" name="Text Box 6"/>
          <p:cNvSpPr txBox="1">
            <a:spLocks noChangeArrowheads="1"/>
          </p:cNvSpPr>
          <p:nvPr/>
        </p:nvSpPr>
        <p:spPr bwMode="auto">
          <a:xfrm>
            <a:off x="3048000" y="152400"/>
            <a:ext cx="3124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ko-KR" sz="3600" b="1">
                <a:solidFill>
                  <a:schemeClr val="tx1"/>
                </a:solidFill>
              </a:rPr>
              <a:t>Ship Response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533400" y="1219200"/>
            <a:ext cx="1905000" cy="457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b="1">
                <a:solidFill>
                  <a:schemeClr val="bg1"/>
                </a:solidFill>
                <a:latin typeface="Arial" pitchFamily="34" charset="0"/>
              </a:rPr>
              <a:t>Hull Shape</a:t>
            </a:r>
            <a:endParaRPr lang="en-US" sz="2400" b="1" i="1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5059" name="Text Box 3"/>
          <p:cNvSpPr txBox="1">
            <a:spLocks noChangeArrowheads="1"/>
          </p:cNvSpPr>
          <p:nvPr/>
        </p:nvSpPr>
        <p:spPr bwMode="auto">
          <a:xfrm>
            <a:off x="1676400" y="76200"/>
            <a:ext cx="6629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ko-KR" sz="3600" b="1">
                <a:solidFill>
                  <a:schemeClr val="tx1"/>
                </a:solidFill>
              </a:rPr>
              <a:t>8.5 Ship Response Reduction</a:t>
            </a:r>
          </a:p>
        </p:txBody>
      </p:sp>
      <p:sp>
        <p:nvSpPr>
          <p:cNvPr id="45061" name="Text Box 5"/>
          <p:cNvSpPr txBox="1">
            <a:spLocks noChangeArrowheads="1"/>
          </p:cNvSpPr>
          <p:nvPr/>
        </p:nvSpPr>
        <p:spPr bwMode="auto">
          <a:xfrm>
            <a:off x="560388" y="1757363"/>
            <a:ext cx="7937500" cy="392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buFontTx/>
              <a:buChar char="•"/>
            </a:pPr>
            <a:r>
              <a:rPr lang="en-US" sz="2400" b="1">
                <a:solidFill>
                  <a:srgbClr val="FF0066"/>
                </a:solidFill>
              </a:rPr>
              <a:t> Forward and aft sections are V-shaped</a:t>
            </a:r>
            <a:r>
              <a:rPr lang="en-US" sz="2400" b="1">
                <a:solidFill>
                  <a:schemeClr val="tx1"/>
                </a:solidFill>
              </a:rPr>
              <a:t>  </a:t>
            </a:r>
          </a:p>
          <a:p>
            <a:pPr>
              <a:lnSpc>
                <a:spcPct val="150000"/>
              </a:lnSpc>
            </a:pPr>
            <a:r>
              <a:rPr lang="en-US" sz="2400" b="1">
                <a:solidFill>
                  <a:schemeClr val="tx1"/>
                </a:solidFill>
              </a:rPr>
              <a:t>      limits MT1” reducing pitch acceleration.</a:t>
            </a:r>
          </a:p>
          <a:p>
            <a:pPr>
              <a:lnSpc>
                <a:spcPct val="150000"/>
              </a:lnSpc>
              <a:buFontTx/>
              <a:buChar char="•"/>
            </a:pPr>
            <a:r>
              <a:rPr lang="en-US" sz="2400" b="1">
                <a:solidFill>
                  <a:srgbClr val="FF0066"/>
                </a:solidFill>
              </a:rPr>
              <a:t> Volume is distributed higher</a:t>
            </a:r>
            <a:r>
              <a:rPr lang="en-US" sz="2400" b="1">
                <a:solidFill>
                  <a:schemeClr val="tx1"/>
                </a:solidFill>
              </a:rPr>
              <a:t> ; </a:t>
            </a:r>
          </a:p>
          <a:p>
            <a:pPr>
              <a:lnSpc>
                <a:spcPct val="150000"/>
              </a:lnSpc>
            </a:pPr>
            <a:r>
              <a:rPr lang="en-US" sz="2400" b="1">
                <a:solidFill>
                  <a:schemeClr val="tx1"/>
                </a:solidFill>
              </a:rPr>
              <a:t>      limits </a:t>
            </a:r>
            <a:r>
              <a:rPr lang="en-US" sz="2400" b="1" i="1">
                <a:solidFill>
                  <a:schemeClr val="tx1"/>
                </a:solidFill>
              </a:rPr>
              <a:t>A</a:t>
            </a:r>
            <a:r>
              <a:rPr lang="en-US" sz="2000" b="1" i="1">
                <a:solidFill>
                  <a:schemeClr val="tx1"/>
                </a:solidFill>
              </a:rPr>
              <a:t>wl</a:t>
            </a:r>
            <a:r>
              <a:rPr lang="en-US" sz="2000" b="1">
                <a:solidFill>
                  <a:schemeClr val="tx1"/>
                </a:solidFill>
              </a:rPr>
              <a:t> </a:t>
            </a:r>
            <a:r>
              <a:rPr lang="en-US" sz="2400" b="1">
                <a:solidFill>
                  <a:schemeClr val="tx1"/>
                </a:solidFill>
              </a:rPr>
              <a:t>and TPI reducing heave acceleration.</a:t>
            </a:r>
          </a:p>
          <a:p>
            <a:pPr>
              <a:lnSpc>
                <a:spcPct val="150000"/>
              </a:lnSpc>
              <a:buFontTx/>
              <a:buChar char="•"/>
            </a:pPr>
            <a:r>
              <a:rPr lang="en-US" sz="2400" b="1">
                <a:solidFill>
                  <a:srgbClr val="FF0066"/>
                </a:solidFill>
              </a:rPr>
              <a:t> Wider water plane forward</a:t>
            </a:r>
            <a:r>
              <a:rPr lang="en-US" sz="2400" b="1">
                <a:solidFill>
                  <a:schemeClr val="tx1"/>
                </a:solidFill>
              </a:rPr>
              <a:t> : </a:t>
            </a:r>
          </a:p>
          <a:p>
            <a:pPr>
              <a:lnSpc>
                <a:spcPct val="150000"/>
              </a:lnSpc>
            </a:pPr>
            <a:r>
              <a:rPr lang="en-US" sz="2400" b="1">
                <a:solidFill>
                  <a:schemeClr val="tx1"/>
                </a:solidFill>
              </a:rPr>
              <a:t>      limits the </a:t>
            </a:r>
            <a:r>
              <a:rPr lang="en-US" sz="2400" b="1" i="1">
                <a:solidFill>
                  <a:schemeClr val="tx1"/>
                </a:solidFill>
              </a:rPr>
              <a:t>I</a:t>
            </a:r>
            <a:r>
              <a:rPr lang="en-US" sz="2000" b="1" i="1">
                <a:solidFill>
                  <a:schemeClr val="tx1"/>
                </a:solidFill>
              </a:rPr>
              <a:t>xx</a:t>
            </a:r>
            <a:r>
              <a:rPr lang="en-US" sz="2400" b="1">
                <a:solidFill>
                  <a:schemeClr val="tx1"/>
                </a:solidFill>
              </a:rPr>
              <a:t>  reducing the stiffness of GZ curve thereby</a:t>
            </a:r>
          </a:p>
          <a:p>
            <a:pPr>
              <a:lnSpc>
                <a:spcPct val="150000"/>
              </a:lnSpc>
            </a:pPr>
            <a:r>
              <a:rPr lang="en-US" sz="2400" b="1">
                <a:solidFill>
                  <a:schemeClr val="tx1"/>
                </a:solidFill>
              </a:rPr>
              <a:t>      reducing roll acceleration.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ext Box 2"/>
          <p:cNvSpPr txBox="1">
            <a:spLocks noChangeArrowheads="1"/>
          </p:cNvSpPr>
          <p:nvPr/>
        </p:nvSpPr>
        <p:spPr bwMode="auto">
          <a:xfrm>
            <a:off x="533400" y="1219200"/>
            <a:ext cx="4419600" cy="457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b="1">
                <a:solidFill>
                  <a:schemeClr val="bg1"/>
                </a:solidFill>
                <a:latin typeface="Arial" pitchFamily="34" charset="0"/>
              </a:rPr>
              <a:t>Passive Anti-Rolling Device</a:t>
            </a:r>
            <a:endParaRPr lang="en-US" sz="2400" b="1" i="1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6085" name="Text Box 5"/>
          <p:cNvSpPr txBox="1">
            <a:spLocks noChangeArrowheads="1"/>
          </p:cNvSpPr>
          <p:nvPr/>
        </p:nvSpPr>
        <p:spPr bwMode="auto">
          <a:xfrm>
            <a:off x="609600" y="1752600"/>
            <a:ext cx="7148513" cy="337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 sz="2400" b="1">
                <a:solidFill>
                  <a:srgbClr val="FF0066"/>
                </a:solidFill>
              </a:rPr>
              <a:t> Bilge Keel</a:t>
            </a:r>
          </a:p>
          <a:p>
            <a:r>
              <a:rPr lang="en-US" sz="2400" b="1">
                <a:solidFill>
                  <a:schemeClr val="tx1"/>
                </a:solidFill>
              </a:rPr>
              <a:t>    - Very common passive anti-rolling device</a:t>
            </a:r>
          </a:p>
          <a:p>
            <a:r>
              <a:rPr lang="en-US" sz="2400" b="1">
                <a:solidFill>
                  <a:schemeClr val="tx1"/>
                </a:solidFill>
              </a:rPr>
              <a:t>    - Located at the bilge turn</a:t>
            </a:r>
          </a:p>
          <a:p>
            <a:r>
              <a:rPr lang="en-US" sz="2400" b="1">
                <a:solidFill>
                  <a:schemeClr val="tx1"/>
                </a:solidFill>
              </a:rPr>
              <a:t>    - Reduce roll amplitude up to 35 %.</a:t>
            </a:r>
          </a:p>
          <a:p>
            <a:endParaRPr lang="en-US" sz="2400" b="1">
              <a:solidFill>
                <a:schemeClr val="tx1"/>
              </a:solidFill>
            </a:endParaRPr>
          </a:p>
          <a:p>
            <a:pPr>
              <a:buFontTx/>
              <a:buChar char="•"/>
            </a:pPr>
            <a:r>
              <a:rPr lang="en-US" sz="2400" b="1">
                <a:solidFill>
                  <a:srgbClr val="FF0066"/>
                </a:solidFill>
              </a:rPr>
              <a:t> Tank Stabilizer (Anti-rolling Tank)</a:t>
            </a:r>
          </a:p>
          <a:p>
            <a:r>
              <a:rPr lang="en-US" sz="2400" b="1">
                <a:solidFill>
                  <a:schemeClr val="tx1"/>
                </a:solidFill>
              </a:rPr>
              <a:t>    - Reduce the roll motion by throttling the fluid</a:t>
            </a:r>
          </a:p>
          <a:p>
            <a:r>
              <a:rPr lang="en-US" sz="2400" b="1">
                <a:solidFill>
                  <a:schemeClr val="tx1"/>
                </a:solidFill>
              </a:rPr>
              <a:t>       in the tank.</a:t>
            </a:r>
          </a:p>
          <a:p>
            <a:r>
              <a:rPr lang="en-US" sz="2400" b="1">
                <a:solidFill>
                  <a:schemeClr val="tx1"/>
                </a:solidFill>
              </a:rPr>
              <a:t>    - Relative change of G of fluid will dampen the roll.</a:t>
            </a:r>
          </a:p>
        </p:txBody>
      </p:sp>
      <p:sp>
        <p:nvSpPr>
          <p:cNvPr id="46086" name="Freeform 6"/>
          <p:cNvSpPr>
            <a:spLocks/>
          </p:cNvSpPr>
          <p:nvPr/>
        </p:nvSpPr>
        <p:spPr bwMode="auto">
          <a:xfrm>
            <a:off x="6959600" y="2362200"/>
            <a:ext cx="812800" cy="1371600"/>
          </a:xfrm>
          <a:custGeom>
            <a:avLst/>
            <a:gdLst/>
            <a:ahLst/>
            <a:cxnLst>
              <a:cxn ang="0">
                <a:pos x="32" y="0"/>
              </a:cxn>
              <a:cxn ang="0">
                <a:pos x="32" y="432"/>
              </a:cxn>
              <a:cxn ang="0">
                <a:pos x="80" y="768"/>
              </a:cxn>
              <a:cxn ang="0">
                <a:pos x="512" y="864"/>
              </a:cxn>
            </a:cxnLst>
            <a:rect l="0" t="0" r="r" b="b"/>
            <a:pathLst>
              <a:path w="512" h="864">
                <a:moveTo>
                  <a:pt x="32" y="0"/>
                </a:moveTo>
                <a:cubicBezTo>
                  <a:pt x="28" y="152"/>
                  <a:pt x="24" y="304"/>
                  <a:pt x="32" y="432"/>
                </a:cubicBezTo>
                <a:cubicBezTo>
                  <a:pt x="40" y="560"/>
                  <a:pt x="0" y="696"/>
                  <a:pt x="80" y="768"/>
                </a:cubicBezTo>
                <a:cubicBezTo>
                  <a:pt x="160" y="840"/>
                  <a:pt x="336" y="852"/>
                  <a:pt x="512" y="864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6087" name="Freeform 7"/>
          <p:cNvSpPr>
            <a:spLocks/>
          </p:cNvSpPr>
          <p:nvPr/>
        </p:nvSpPr>
        <p:spPr bwMode="auto">
          <a:xfrm>
            <a:off x="7772400" y="2362200"/>
            <a:ext cx="723900" cy="1371600"/>
          </a:xfrm>
          <a:custGeom>
            <a:avLst/>
            <a:gdLst/>
            <a:ahLst/>
            <a:cxnLst>
              <a:cxn ang="0">
                <a:pos x="432" y="0"/>
              </a:cxn>
              <a:cxn ang="0">
                <a:pos x="432" y="432"/>
              </a:cxn>
              <a:cxn ang="0">
                <a:pos x="384" y="768"/>
              </a:cxn>
              <a:cxn ang="0">
                <a:pos x="0" y="864"/>
              </a:cxn>
            </a:cxnLst>
            <a:rect l="0" t="0" r="r" b="b"/>
            <a:pathLst>
              <a:path w="456" h="864">
                <a:moveTo>
                  <a:pt x="432" y="0"/>
                </a:moveTo>
                <a:cubicBezTo>
                  <a:pt x="436" y="152"/>
                  <a:pt x="440" y="304"/>
                  <a:pt x="432" y="432"/>
                </a:cubicBezTo>
                <a:cubicBezTo>
                  <a:pt x="424" y="560"/>
                  <a:pt x="456" y="696"/>
                  <a:pt x="384" y="768"/>
                </a:cubicBezTo>
                <a:cubicBezTo>
                  <a:pt x="312" y="840"/>
                  <a:pt x="156" y="852"/>
                  <a:pt x="0" y="864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6088" name="Line 8"/>
          <p:cNvSpPr>
            <a:spLocks noChangeShapeType="1"/>
          </p:cNvSpPr>
          <p:nvPr/>
        </p:nvSpPr>
        <p:spPr bwMode="auto">
          <a:xfrm>
            <a:off x="7010400" y="2362200"/>
            <a:ext cx="1447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6089" name="Line 9"/>
          <p:cNvSpPr>
            <a:spLocks noChangeShapeType="1"/>
          </p:cNvSpPr>
          <p:nvPr/>
        </p:nvSpPr>
        <p:spPr bwMode="auto">
          <a:xfrm flipH="1">
            <a:off x="6858000" y="3505200"/>
            <a:ext cx="152400" cy="15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6090" name="Line 10"/>
          <p:cNvSpPr>
            <a:spLocks noChangeShapeType="1"/>
          </p:cNvSpPr>
          <p:nvPr/>
        </p:nvSpPr>
        <p:spPr bwMode="auto">
          <a:xfrm>
            <a:off x="8458200" y="3429000"/>
            <a:ext cx="152400" cy="15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6091" name="Freeform 11"/>
          <p:cNvSpPr>
            <a:spLocks/>
          </p:cNvSpPr>
          <p:nvPr/>
        </p:nvSpPr>
        <p:spPr bwMode="auto">
          <a:xfrm>
            <a:off x="4368800" y="5181600"/>
            <a:ext cx="812800" cy="1371600"/>
          </a:xfrm>
          <a:custGeom>
            <a:avLst/>
            <a:gdLst/>
            <a:ahLst/>
            <a:cxnLst>
              <a:cxn ang="0">
                <a:pos x="32" y="0"/>
              </a:cxn>
              <a:cxn ang="0">
                <a:pos x="32" y="432"/>
              </a:cxn>
              <a:cxn ang="0">
                <a:pos x="80" y="768"/>
              </a:cxn>
              <a:cxn ang="0">
                <a:pos x="512" y="864"/>
              </a:cxn>
            </a:cxnLst>
            <a:rect l="0" t="0" r="r" b="b"/>
            <a:pathLst>
              <a:path w="512" h="864">
                <a:moveTo>
                  <a:pt x="32" y="0"/>
                </a:moveTo>
                <a:cubicBezTo>
                  <a:pt x="28" y="152"/>
                  <a:pt x="24" y="304"/>
                  <a:pt x="32" y="432"/>
                </a:cubicBezTo>
                <a:cubicBezTo>
                  <a:pt x="40" y="560"/>
                  <a:pt x="0" y="696"/>
                  <a:pt x="80" y="768"/>
                </a:cubicBezTo>
                <a:cubicBezTo>
                  <a:pt x="160" y="840"/>
                  <a:pt x="336" y="852"/>
                  <a:pt x="512" y="864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6092" name="Freeform 12"/>
          <p:cNvSpPr>
            <a:spLocks/>
          </p:cNvSpPr>
          <p:nvPr/>
        </p:nvSpPr>
        <p:spPr bwMode="auto">
          <a:xfrm>
            <a:off x="5181600" y="5181600"/>
            <a:ext cx="723900" cy="1371600"/>
          </a:xfrm>
          <a:custGeom>
            <a:avLst/>
            <a:gdLst/>
            <a:ahLst/>
            <a:cxnLst>
              <a:cxn ang="0">
                <a:pos x="432" y="0"/>
              </a:cxn>
              <a:cxn ang="0">
                <a:pos x="432" y="432"/>
              </a:cxn>
              <a:cxn ang="0">
                <a:pos x="384" y="768"/>
              </a:cxn>
              <a:cxn ang="0">
                <a:pos x="0" y="864"/>
              </a:cxn>
            </a:cxnLst>
            <a:rect l="0" t="0" r="r" b="b"/>
            <a:pathLst>
              <a:path w="456" h="864">
                <a:moveTo>
                  <a:pt x="432" y="0"/>
                </a:moveTo>
                <a:cubicBezTo>
                  <a:pt x="436" y="152"/>
                  <a:pt x="440" y="304"/>
                  <a:pt x="432" y="432"/>
                </a:cubicBezTo>
                <a:cubicBezTo>
                  <a:pt x="424" y="560"/>
                  <a:pt x="456" y="696"/>
                  <a:pt x="384" y="768"/>
                </a:cubicBezTo>
                <a:cubicBezTo>
                  <a:pt x="312" y="840"/>
                  <a:pt x="156" y="852"/>
                  <a:pt x="0" y="864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6093" name="Line 13"/>
          <p:cNvSpPr>
            <a:spLocks noChangeShapeType="1"/>
          </p:cNvSpPr>
          <p:nvPr/>
        </p:nvSpPr>
        <p:spPr bwMode="auto">
          <a:xfrm>
            <a:off x="4419600" y="5181600"/>
            <a:ext cx="1447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46094" name="Group 14"/>
          <p:cNvGrpSpPr>
            <a:grpSpLocks/>
          </p:cNvGrpSpPr>
          <p:nvPr/>
        </p:nvGrpSpPr>
        <p:grpSpPr bwMode="auto">
          <a:xfrm>
            <a:off x="4572000" y="5181600"/>
            <a:ext cx="1181100" cy="1219200"/>
            <a:chOff x="3840" y="3312"/>
            <a:chExt cx="744" cy="768"/>
          </a:xfrm>
        </p:grpSpPr>
        <p:sp>
          <p:nvSpPr>
            <p:cNvPr id="46095" name="Freeform 15"/>
            <p:cNvSpPr>
              <a:spLocks/>
            </p:cNvSpPr>
            <p:nvPr/>
          </p:nvSpPr>
          <p:spPr bwMode="auto">
            <a:xfrm>
              <a:off x="3840" y="3312"/>
              <a:ext cx="744" cy="768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16" y="528"/>
                </a:cxn>
                <a:cxn ang="0">
                  <a:pos x="64" y="720"/>
                </a:cxn>
                <a:cxn ang="0">
                  <a:pos x="400" y="768"/>
                </a:cxn>
                <a:cxn ang="0">
                  <a:pos x="688" y="720"/>
                </a:cxn>
                <a:cxn ang="0">
                  <a:pos x="736" y="480"/>
                </a:cxn>
                <a:cxn ang="0">
                  <a:pos x="736" y="0"/>
                </a:cxn>
              </a:cxnLst>
              <a:rect l="0" t="0" r="r" b="b"/>
              <a:pathLst>
                <a:path w="744" h="768">
                  <a:moveTo>
                    <a:pt x="16" y="0"/>
                  </a:moveTo>
                  <a:cubicBezTo>
                    <a:pt x="12" y="204"/>
                    <a:pt x="8" y="408"/>
                    <a:pt x="16" y="528"/>
                  </a:cubicBezTo>
                  <a:cubicBezTo>
                    <a:pt x="24" y="648"/>
                    <a:pt x="0" y="680"/>
                    <a:pt x="64" y="720"/>
                  </a:cubicBezTo>
                  <a:cubicBezTo>
                    <a:pt x="128" y="760"/>
                    <a:pt x="296" y="768"/>
                    <a:pt x="400" y="768"/>
                  </a:cubicBezTo>
                  <a:cubicBezTo>
                    <a:pt x="504" y="768"/>
                    <a:pt x="632" y="768"/>
                    <a:pt x="688" y="720"/>
                  </a:cubicBezTo>
                  <a:cubicBezTo>
                    <a:pt x="744" y="672"/>
                    <a:pt x="728" y="600"/>
                    <a:pt x="736" y="480"/>
                  </a:cubicBezTo>
                  <a:cubicBezTo>
                    <a:pt x="744" y="360"/>
                    <a:pt x="740" y="180"/>
                    <a:pt x="736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6096" name="Freeform 16"/>
            <p:cNvSpPr>
              <a:spLocks/>
            </p:cNvSpPr>
            <p:nvPr/>
          </p:nvSpPr>
          <p:spPr bwMode="auto">
            <a:xfrm>
              <a:off x="3888" y="3312"/>
              <a:ext cx="624" cy="72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16" y="528"/>
                </a:cxn>
                <a:cxn ang="0">
                  <a:pos x="64" y="720"/>
                </a:cxn>
                <a:cxn ang="0">
                  <a:pos x="400" y="768"/>
                </a:cxn>
                <a:cxn ang="0">
                  <a:pos x="688" y="720"/>
                </a:cxn>
                <a:cxn ang="0">
                  <a:pos x="736" y="480"/>
                </a:cxn>
                <a:cxn ang="0">
                  <a:pos x="736" y="0"/>
                </a:cxn>
              </a:cxnLst>
              <a:rect l="0" t="0" r="r" b="b"/>
              <a:pathLst>
                <a:path w="744" h="768">
                  <a:moveTo>
                    <a:pt x="16" y="0"/>
                  </a:moveTo>
                  <a:cubicBezTo>
                    <a:pt x="12" y="204"/>
                    <a:pt x="8" y="408"/>
                    <a:pt x="16" y="528"/>
                  </a:cubicBezTo>
                  <a:cubicBezTo>
                    <a:pt x="24" y="648"/>
                    <a:pt x="0" y="680"/>
                    <a:pt x="64" y="720"/>
                  </a:cubicBezTo>
                  <a:cubicBezTo>
                    <a:pt x="128" y="760"/>
                    <a:pt x="296" y="768"/>
                    <a:pt x="400" y="768"/>
                  </a:cubicBezTo>
                  <a:cubicBezTo>
                    <a:pt x="504" y="768"/>
                    <a:pt x="632" y="768"/>
                    <a:pt x="688" y="720"/>
                  </a:cubicBezTo>
                  <a:cubicBezTo>
                    <a:pt x="744" y="672"/>
                    <a:pt x="728" y="600"/>
                    <a:pt x="736" y="480"/>
                  </a:cubicBezTo>
                  <a:cubicBezTo>
                    <a:pt x="744" y="360"/>
                    <a:pt x="740" y="180"/>
                    <a:pt x="736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6097" name="Freeform 17"/>
          <p:cNvSpPr>
            <a:spLocks/>
          </p:cNvSpPr>
          <p:nvPr/>
        </p:nvSpPr>
        <p:spPr bwMode="auto">
          <a:xfrm rot="-5400000">
            <a:off x="4991100" y="6210300"/>
            <a:ext cx="342900" cy="2667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240"/>
              </a:cxn>
              <a:cxn ang="0">
                <a:pos x="288" y="0"/>
              </a:cxn>
              <a:cxn ang="0">
                <a:pos x="288" y="240"/>
              </a:cxn>
              <a:cxn ang="0">
                <a:pos x="0" y="0"/>
              </a:cxn>
            </a:cxnLst>
            <a:rect l="0" t="0" r="r" b="b"/>
            <a:pathLst>
              <a:path w="288" h="240">
                <a:moveTo>
                  <a:pt x="0" y="0"/>
                </a:moveTo>
                <a:lnTo>
                  <a:pt x="0" y="240"/>
                </a:lnTo>
                <a:lnTo>
                  <a:pt x="288" y="0"/>
                </a:lnTo>
                <a:lnTo>
                  <a:pt x="288" y="24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6098" name="Line 18"/>
          <p:cNvSpPr>
            <a:spLocks noChangeShapeType="1"/>
          </p:cNvSpPr>
          <p:nvPr/>
        </p:nvSpPr>
        <p:spPr bwMode="auto">
          <a:xfrm>
            <a:off x="3810000" y="5715000"/>
            <a:ext cx="25908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6099" name="Line 19"/>
          <p:cNvSpPr>
            <a:spLocks noChangeShapeType="1"/>
          </p:cNvSpPr>
          <p:nvPr/>
        </p:nvSpPr>
        <p:spPr bwMode="auto">
          <a:xfrm>
            <a:off x="6705600" y="2895600"/>
            <a:ext cx="21336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6100" name="Text Box 20"/>
          <p:cNvSpPr txBox="1">
            <a:spLocks noChangeArrowheads="1"/>
          </p:cNvSpPr>
          <p:nvPr/>
        </p:nvSpPr>
        <p:spPr bwMode="auto">
          <a:xfrm>
            <a:off x="6537325" y="5486400"/>
            <a:ext cx="17684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b="1">
                <a:solidFill>
                  <a:schemeClr val="tx1"/>
                </a:solidFill>
              </a:rPr>
              <a:t>Throttling</a:t>
            </a:r>
          </a:p>
        </p:txBody>
      </p:sp>
      <p:sp>
        <p:nvSpPr>
          <p:cNvPr id="46101" name="Line 21"/>
          <p:cNvSpPr>
            <a:spLocks noChangeShapeType="1"/>
          </p:cNvSpPr>
          <p:nvPr/>
        </p:nvSpPr>
        <p:spPr bwMode="auto">
          <a:xfrm flipH="1">
            <a:off x="5410200" y="5791200"/>
            <a:ext cx="1219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6102" name="Line 22"/>
          <p:cNvSpPr>
            <a:spLocks noChangeShapeType="1"/>
          </p:cNvSpPr>
          <p:nvPr/>
        </p:nvSpPr>
        <p:spPr bwMode="auto">
          <a:xfrm flipV="1">
            <a:off x="3276600" y="5486400"/>
            <a:ext cx="13716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6103" name="Text Box 23"/>
          <p:cNvSpPr txBox="1">
            <a:spLocks noChangeArrowheads="1"/>
          </p:cNvSpPr>
          <p:nvPr/>
        </p:nvSpPr>
        <p:spPr bwMode="auto">
          <a:xfrm>
            <a:off x="1524000" y="5410200"/>
            <a:ext cx="17176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tx1"/>
                </a:solidFill>
              </a:rPr>
              <a:t>U-type tube</a:t>
            </a:r>
          </a:p>
        </p:txBody>
      </p:sp>
      <p:sp>
        <p:nvSpPr>
          <p:cNvPr id="46104" name="Text Box 24"/>
          <p:cNvSpPr txBox="1">
            <a:spLocks noChangeArrowheads="1"/>
          </p:cNvSpPr>
          <p:nvPr/>
        </p:nvSpPr>
        <p:spPr bwMode="auto">
          <a:xfrm>
            <a:off x="7700963" y="3962400"/>
            <a:ext cx="14255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chemeClr val="tx1"/>
                </a:solidFill>
              </a:rPr>
              <a:t>Bilge keel</a:t>
            </a:r>
          </a:p>
        </p:txBody>
      </p:sp>
      <p:sp>
        <p:nvSpPr>
          <p:cNvPr id="46105" name="Line 25"/>
          <p:cNvSpPr>
            <a:spLocks noChangeShapeType="1"/>
          </p:cNvSpPr>
          <p:nvPr/>
        </p:nvSpPr>
        <p:spPr bwMode="auto">
          <a:xfrm flipV="1">
            <a:off x="8534400" y="3581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6107" name="Text Box 27"/>
          <p:cNvSpPr txBox="1">
            <a:spLocks noChangeArrowheads="1"/>
          </p:cNvSpPr>
          <p:nvPr/>
        </p:nvSpPr>
        <p:spPr bwMode="auto">
          <a:xfrm>
            <a:off x="1981200" y="76200"/>
            <a:ext cx="5257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ko-KR" sz="3600" b="1">
                <a:solidFill>
                  <a:schemeClr val="tx1"/>
                </a:solidFill>
              </a:rPr>
              <a:t>Ship Response Reduction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ext Box 2"/>
          <p:cNvSpPr txBox="1">
            <a:spLocks noChangeArrowheads="1"/>
          </p:cNvSpPr>
          <p:nvPr/>
        </p:nvSpPr>
        <p:spPr bwMode="auto">
          <a:xfrm>
            <a:off x="533400" y="1219200"/>
            <a:ext cx="4419600" cy="457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b="1">
                <a:solidFill>
                  <a:schemeClr val="bg1"/>
                </a:solidFill>
                <a:latin typeface="Arial" pitchFamily="34" charset="0"/>
              </a:rPr>
              <a:t>Active Anti-Rolling Device</a:t>
            </a:r>
            <a:endParaRPr lang="en-US" sz="2400" b="1" i="1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7109" name="Text Box 5"/>
          <p:cNvSpPr txBox="1">
            <a:spLocks noChangeArrowheads="1"/>
          </p:cNvSpPr>
          <p:nvPr/>
        </p:nvSpPr>
        <p:spPr bwMode="auto">
          <a:xfrm>
            <a:off x="822325" y="1946275"/>
            <a:ext cx="6021388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 sz="2400" b="1">
                <a:solidFill>
                  <a:schemeClr val="tx1"/>
                </a:solidFill>
              </a:rPr>
              <a:t> Fin Stabilizer</a:t>
            </a:r>
          </a:p>
          <a:p>
            <a:r>
              <a:rPr lang="en-US" sz="2400" b="1">
                <a:solidFill>
                  <a:schemeClr val="tx1"/>
                </a:solidFill>
              </a:rPr>
              <a:t>   - Very common active anti-rolling device</a:t>
            </a:r>
          </a:p>
          <a:p>
            <a:r>
              <a:rPr lang="en-US" sz="2400" b="1">
                <a:solidFill>
                  <a:schemeClr val="tx1"/>
                </a:solidFill>
              </a:rPr>
              <a:t>   - Located at the bilge keel.</a:t>
            </a:r>
          </a:p>
          <a:p>
            <a:r>
              <a:rPr lang="en-US" sz="2400" b="1">
                <a:solidFill>
                  <a:schemeClr val="tx1"/>
                </a:solidFill>
              </a:rPr>
              <a:t>   - Controls the roll by creating lifting force .</a:t>
            </a:r>
          </a:p>
        </p:txBody>
      </p:sp>
      <p:grpSp>
        <p:nvGrpSpPr>
          <p:cNvPr id="47110" name="Group 6"/>
          <p:cNvGrpSpPr>
            <a:grpSpLocks/>
          </p:cNvGrpSpPr>
          <p:nvPr/>
        </p:nvGrpSpPr>
        <p:grpSpPr bwMode="auto">
          <a:xfrm>
            <a:off x="2835275" y="4302125"/>
            <a:ext cx="1562100" cy="1371600"/>
            <a:chOff x="1536" y="2448"/>
            <a:chExt cx="984" cy="864"/>
          </a:xfrm>
        </p:grpSpPr>
        <p:sp>
          <p:nvSpPr>
            <p:cNvPr id="47111" name="Freeform 7"/>
            <p:cNvSpPr>
              <a:spLocks/>
            </p:cNvSpPr>
            <p:nvPr/>
          </p:nvSpPr>
          <p:spPr bwMode="auto">
            <a:xfrm>
              <a:off x="1536" y="2448"/>
              <a:ext cx="512" cy="864"/>
            </a:xfrm>
            <a:custGeom>
              <a:avLst/>
              <a:gdLst/>
              <a:ahLst/>
              <a:cxnLst>
                <a:cxn ang="0">
                  <a:pos x="32" y="0"/>
                </a:cxn>
                <a:cxn ang="0">
                  <a:pos x="32" y="432"/>
                </a:cxn>
                <a:cxn ang="0">
                  <a:pos x="80" y="768"/>
                </a:cxn>
                <a:cxn ang="0">
                  <a:pos x="512" y="864"/>
                </a:cxn>
              </a:cxnLst>
              <a:rect l="0" t="0" r="r" b="b"/>
              <a:pathLst>
                <a:path w="512" h="864">
                  <a:moveTo>
                    <a:pt x="32" y="0"/>
                  </a:moveTo>
                  <a:cubicBezTo>
                    <a:pt x="28" y="152"/>
                    <a:pt x="24" y="304"/>
                    <a:pt x="32" y="432"/>
                  </a:cubicBezTo>
                  <a:cubicBezTo>
                    <a:pt x="40" y="560"/>
                    <a:pt x="0" y="696"/>
                    <a:pt x="80" y="768"/>
                  </a:cubicBezTo>
                  <a:cubicBezTo>
                    <a:pt x="160" y="840"/>
                    <a:pt x="336" y="852"/>
                    <a:pt x="512" y="864"/>
                  </a:cubicBezTo>
                </a:path>
              </a:pathLst>
            </a:custGeom>
            <a:noFill/>
            <a:ln w="381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7112" name="Freeform 8"/>
            <p:cNvSpPr>
              <a:spLocks/>
            </p:cNvSpPr>
            <p:nvPr/>
          </p:nvSpPr>
          <p:spPr bwMode="auto">
            <a:xfrm>
              <a:off x="2064" y="2448"/>
              <a:ext cx="456" cy="864"/>
            </a:xfrm>
            <a:custGeom>
              <a:avLst/>
              <a:gdLst/>
              <a:ahLst/>
              <a:cxnLst>
                <a:cxn ang="0">
                  <a:pos x="432" y="0"/>
                </a:cxn>
                <a:cxn ang="0">
                  <a:pos x="432" y="432"/>
                </a:cxn>
                <a:cxn ang="0">
                  <a:pos x="384" y="768"/>
                </a:cxn>
                <a:cxn ang="0">
                  <a:pos x="0" y="864"/>
                </a:cxn>
              </a:cxnLst>
              <a:rect l="0" t="0" r="r" b="b"/>
              <a:pathLst>
                <a:path w="456" h="864">
                  <a:moveTo>
                    <a:pt x="432" y="0"/>
                  </a:moveTo>
                  <a:cubicBezTo>
                    <a:pt x="436" y="152"/>
                    <a:pt x="440" y="304"/>
                    <a:pt x="432" y="432"/>
                  </a:cubicBezTo>
                  <a:cubicBezTo>
                    <a:pt x="424" y="560"/>
                    <a:pt x="456" y="696"/>
                    <a:pt x="384" y="768"/>
                  </a:cubicBezTo>
                  <a:cubicBezTo>
                    <a:pt x="312" y="840"/>
                    <a:pt x="156" y="852"/>
                    <a:pt x="0" y="864"/>
                  </a:cubicBezTo>
                </a:path>
              </a:pathLst>
            </a:custGeom>
            <a:noFill/>
            <a:ln w="381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7113" name="Line 9"/>
            <p:cNvSpPr>
              <a:spLocks noChangeShapeType="1"/>
            </p:cNvSpPr>
            <p:nvPr/>
          </p:nvSpPr>
          <p:spPr bwMode="auto">
            <a:xfrm>
              <a:off x="1568" y="2448"/>
              <a:ext cx="91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7114" name="Freeform 10"/>
          <p:cNvSpPr>
            <a:spLocks/>
          </p:cNvSpPr>
          <p:nvPr/>
        </p:nvSpPr>
        <p:spPr bwMode="auto">
          <a:xfrm>
            <a:off x="2136775" y="5140325"/>
            <a:ext cx="1384300" cy="546100"/>
          </a:xfrm>
          <a:custGeom>
            <a:avLst/>
            <a:gdLst/>
            <a:ahLst/>
            <a:cxnLst>
              <a:cxn ang="0">
                <a:pos x="824" y="0"/>
              </a:cxn>
              <a:cxn ang="0">
                <a:pos x="8" y="336"/>
              </a:cxn>
              <a:cxn ang="0">
                <a:pos x="872" y="48"/>
              </a:cxn>
            </a:cxnLst>
            <a:rect l="0" t="0" r="r" b="b"/>
            <a:pathLst>
              <a:path w="872" h="344">
                <a:moveTo>
                  <a:pt x="824" y="0"/>
                </a:moveTo>
                <a:cubicBezTo>
                  <a:pt x="412" y="164"/>
                  <a:pt x="0" y="328"/>
                  <a:pt x="8" y="336"/>
                </a:cubicBezTo>
                <a:cubicBezTo>
                  <a:pt x="16" y="344"/>
                  <a:pt x="444" y="196"/>
                  <a:pt x="872" y="4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115" name="Freeform 11"/>
          <p:cNvSpPr>
            <a:spLocks/>
          </p:cNvSpPr>
          <p:nvPr/>
        </p:nvSpPr>
        <p:spPr bwMode="auto">
          <a:xfrm flipH="1">
            <a:off x="3825875" y="5140325"/>
            <a:ext cx="1384300" cy="546100"/>
          </a:xfrm>
          <a:custGeom>
            <a:avLst/>
            <a:gdLst/>
            <a:ahLst/>
            <a:cxnLst>
              <a:cxn ang="0">
                <a:pos x="824" y="0"/>
              </a:cxn>
              <a:cxn ang="0">
                <a:pos x="8" y="336"/>
              </a:cxn>
              <a:cxn ang="0">
                <a:pos x="872" y="48"/>
              </a:cxn>
            </a:cxnLst>
            <a:rect l="0" t="0" r="r" b="b"/>
            <a:pathLst>
              <a:path w="872" h="344">
                <a:moveTo>
                  <a:pt x="824" y="0"/>
                </a:moveTo>
                <a:cubicBezTo>
                  <a:pt x="412" y="164"/>
                  <a:pt x="0" y="328"/>
                  <a:pt x="8" y="336"/>
                </a:cubicBezTo>
                <a:cubicBezTo>
                  <a:pt x="16" y="344"/>
                  <a:pt x="444" y="196"/>
                  <a:pt x="872" y="4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116" name="Oval 12"/>
          <p:cNvSpPr>
            <a:spLocks noChangeArrowheads="1"/>
          </p:cNvSpPr>
          <p:nvPr/>
        </p:nvSpPr>
        <p:spPr bwMode="auto">
          <a:xfrm>
            <a:off x="3444875" y="4911725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117" name="Freeform 13"/>
          <p:cNvSpPr>
            <a:spLocks/>
          </p:cNvSpPr>
          <p:nvPr/>
        </p:nvSpPr>
        <p:spPr bwMode="auto">
          <a:xfrm rot="281314">
            <a:off x="2454275" y="3997325"/>
            <a:ext cx="2438400" cy="533400"/>
          </a:xfrm>
          <a:custGeom>
            <a:avLst/>
            <a:gdLst/>
            <a:ahLst/>
            <a:cxnLst>
              <a:cxn ang="0">
                <a:pos x="0" y="336"/>
              </a:cxn>
              <a:cxn ang="0">
                <a:pos x="288" y="96"/>
              </a:cxn>
              <a:cxn ang="0">
                <a:pos x="816" y="0"/>
              </a:cxn>
              <a:cxn ang="0">
                <a:pos x="1344" y="96"/>
              </a:cxn>
              <a:cxn ang="0">
                <a:pos x="1536" y="288"/>
              </a:cxn>
            </a:cxnLst>
            <a:rect l="0" t="0" r="r" b="b"/>
            <a:pathLst>
              <a:path w="1536" h="336">
                <a:moveTo>
                  <a:pt x="0" y="336"/>
                </a:moveTo>
                <a:cubicBezTo>
                  <a:pt x="76" y="244"/>
                  <a:pt x="152" y="152"/>
                  <a:pt x="288" y="96"/>
                </a:cubicBezTo>
                <a:cubicBezTo>
                  <a:pt x="424" y="40"/>
                  <a:pt x="640" y="0"/>
                  <a:pt x="816" y="0"/>
                </a:cubicBezTo>
                <a:cubicBezTo>
                  <a:pt x="992" y="0"/>
                  <a:pt x="1224" y="48"/>
                  <a:pt x="1344" y="96"/>
                </a:cubicBezTo>
                <a:cubicBezTo>
                  <a:pt x="1464" y="144"/>
                  <a:pt x="1500" y="216"/>
                  <a:pt x="1536" y="288"/>
                </a:cubicBezTo>
              </a:path>
            </a:pathLst>
          </a:custGeom>
          <a:noFill/>
          <a:ln w="38100" cap="rnd" cmpd="sng">
            <a:solidFill>
              <a:schemeClr val="tx1"/>
            </a:solidFill>
            <a:prstDash val="sysDot"/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118" name="Freeform 14"/>
          <p:cNvSpPr>
            <a:spLocks/>
          </p:cNvSpPr>
          <p:nvPr/>
        </p:nvSpPr>
        <p:spPr bwMode="auto">
          <a:xfrm>
            <a:off x="4740275" y="5140325"/>
            <a:ext cx="444500" cy="838200"/>
          </a:xfrm>
          <a:custGeom>
            <a:avLst/>
            <a:gdLst/>
            <a:ahLst/>
            <a:cxnLst>
              <a:cxn ang="0">
                <a:pos x="0" y="528"/>
              </a:cxn>
              <a:cxn ang="0">
                <a:pos x="240" y="384"/>
              </a:cxn>
              <a:cxn ang="0">
                <a:pos x="240" y="96"/>
              </a:cxn>
              <a:cxn ang="0">
                <a:pos x="96" y="0"/>
              </a:cxn>
            </a:cxnLst>
            <a:rect l="0" t="0" r="r" b="b"/>
            <a:pathLst>
              <a:path w="280" h="528">
                <a:moveTo>
                  <a:pt x="0" y="528"/>
                </a:moveTo>
                <a:cubicBezTo>
                  <a:pt x="100" y="492"/>
                  <a:pt x="200" y="456"/>
                  <a:pt x="240" y="384"/>
                </a:cubicBezTo>
                <a:cubicBezTo>
                  <a:pt x="280" y="312"/>
                  <a:pt x="264" y="160"/>
                  <a:pt x="240" y="96"/>
                </a:cubicBezTo>
                <a:cubicBezTo>
                  <a:pt x="216" y="32"/>
                  <a:pt x="156" y="16"/>
                  <a:pt x="96" y="0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119" name="Line 15"/>
          <p:cNvSpPr>
            <a:spLocks noChangeShapeType="1"/>
          </p:cNvSpPr>
          <p:nvPr/>
        </p:nvSpPr>
        <p:spPr bwMode="auto">
          <a:xfrm>
            <a:off x="1997075" y="4759325"/>
            <a:ext cx="33528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121" name="Line 17"/>
          <p:cNvSpPr>
            <a:spLocks noChangeShapeType="1"/>
          </p:cNvSpPr>
          <p:nvPr/>
        </p:nvSpPr>
        <p:spPr bwMode="auto">
          <a:xfrm flipV="1">
            <a:off x="4587875" y="4911725"/>
            <a:ext cx="0" cy="5334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122" name="Text Box 18"/>
          <p:cNvSpPr txBox="1">
            <a:spLocks noChangeArrowheads="1"/>
          </p:cNvSpPr>
          <p:nvPr/>
        </p:nvSpPr>
        <p:spPr bwMode="auto">
          <a:xfrm>
            <a:off x="4495800" y="4648200"/>
            <a:ext cx="6746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tx1"/>
                </a:solidFill>
              </a:rPr>
              <a:t>Lift</a:t>
            </a:r>
          </a:p>
        </p:txBody>
      </p:sp>
      <p:sp>
        <p:nvSpPr>
          <p:cNvPr id="47123" name="Text Box 19"/>
          <p:cNvSpPr txBox="1">
            <a:spLocks noChangeArrowheads="1"/>
          </p:cNvSpPr>
          <p:nvPr/>
        </p:nvSpPr>
        <p:spPr bwMode="auto">
          <a:xfrm>
            <a:off x="5334000" y="5334000"/>
            <a:ext cx="24606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tx1"/>
                </a:solidFill>
              </a:rPr>
              <a:t>Anti-roll moment</a:t>
            </a:r>
          </a:p>
        </p:txBody>
      </p:sp>
      <p:sp>
        <p:nvSpPr>
          <p:cNvPr id="47124" name="Text Box 20"/>
          <p:cNvSpPr txBox="1">
            <a:spLocks noChangeArrowheads="1"/>
          </p:cNvSpPr>
          <p:nvPr/>
        </p:nvSpPr>
        <p:spPr bwMode="auto">
          <a:xfrm>
            <a:off x="4876800" y="4038600"/>
            <a:ext cx="18684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tx1"/>
                </a:solidFill>
              </a:rPr>
              <a:t>Roll moment</a:t>
            </a:r>
          </a:p>
        </p:txBody>
      </p:sp>
      <p:sp>
        <p:nvSpPr>
          <p:cNvPr id="47125" name="Text Box 21"/>
          <p:cNvSpPr txBox="1">
            <a:spLocks noChangeArrowheads="1"/>
          </p:cNvSpPr>
          <p:nvPr/>
        </p:nvSpPr>
        <p:spPr bwMode="auto">
          <a:xfrm>
            <a:off x="1981200" y="76200"/>
            <a:ext cx="5257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ko-KR" sz="3600" b="1">
                <a:solidFill>
                  <a:schemeClr val="tx1"/>
                </a:solidFill>
              </a:rPr>
              <a:t>Ship Response Reduction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1" name="Picture 3" descr="fin_stabilizer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91000" y="2962275"/>
            <a:ext cx="4953000" cy="3895725"/>
          </a:xfrm>
          <a:prstGeom prst="rect">
            <a:avLst/>
          </a:prstGeom>
          <a:noFill/>
        </p:spPr>
      </p:pic>
      <p:pic>
        <p:nvPicPr>
          <p:cNvPr id="48130" name="Picture 2" descr="fin_stabilizer"/>
          <p:cNvPicPr>
            <a:picLocks noChangeAspect="1" noChangeArrowheads="1"/>
          </p:cNvPicPr>
          <p:nvPr/>
        </p:nvPicPr>
        <p:blipFill>
          <a:blip r:embed="rId3" cstate="print"/>
          <a:srcRect l="10448" r="10448"/>
          <a:stretch>
            <a:fillRect/>
          </a:stretch>
        </p:blipFill>
        <p:spPr bwMode="auto">
          <a:xfrm>
            <a:off x="76200" y="939800"/>
            <a:ext cx="4038600" cy="3632200"/>
          </a:xfrm>
          <a:prstGeom prst="rect">
            <a:avLst/>
          </a:prstGeom>
          <a:noFill/>
        </p:spPr>
      </p:pic>
      <p:sp>
        <p:nvSpPr>
          <p:cNvPr id="48132" name="Text Box 4"/>
          <p:cNvSpPr txBox="1">
            <a:spLocks noChangeArrowheads="1"/>
          </p:cNvSpPr>
          <p:nvPr/>
        </p:nvSpPr>
        <p:spPr bwMode="auto">
          <a:xfrm>
            <a:off x="4724400" y="2011363"/>
            <a:ext cx="25415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chemeClr val="tx1"/>
                </a:solidFill>
              </a:rPr>
              <a:t>Fin Stabilizer</a:t>
            </a:r>
          </a:p>
        </p:txBody>
      </p:sp>
      <p:sp>
        <p:nvSpPr>
          <p:cNvPr id="48133" name="Text Box 5"/>
          <p:cNvSpPr txBox="1">
            <a:spLocks noChangeArrowheads="1"/>
          </p:cNvSpPr>
          <p:nvPr/>
        </p:nvSpPr>
        <p:spPr bwMode="auto">
          <a:xfrm>
            <a:off x="1981200" y="76200"/>
            <a:ext cx="5257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ko-KR" sz="3600" b="1">
                <a:solidFill>
                  <a:schemeClr val="tx1"/>
                </a:solidFill>
              </a:rPr>
              <a:t>Ship Response Reduction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533400" y="1219200"/>
            <a:ext cx="2590800" cy="457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b="1">
                <a:solidFill>
                  <a:schemeClr val="bg1"/>
                </a:solidFill>
                <a:latin typeface="Arial" pitchFamily="34" charset="0"/>
              </a:rPr>
              <a:t>Ship Operation</a:t>
            </a:r>
            <a:endParaRPr lang="en-US" sz="2400" b="1" i="1">
              <a:solidFill>
                <a:schemeClr val="bg1"/>
              </a:solidFill>
              <a:latin typeface="Arial" pitchFamily="34" charset="0"/>
            </a:endParaRPr>
          </a:p>
        </p:txBody>
      </p:sp>
      <p:graphicFrame>
        <p:nvGraphicFramePr>
          <p:cNvPr id="121856" name="Object 0"/>
          <p:cNvGraphicFramePr>
            <a:graphicFrameLocks noChangeAspect="1"/>
          </p:cNvGraphicFramePr>
          <p:nvPr/>
        </p:nvGraphicFramePr>
        <p:xfrm>
          <a:off x="1143000" y="2438400"/>
          <a:ext cx="3657600" cy="1144588"/>
        </p:xfrm>
        <a:graphic>
          <a:graphicData uri="http://schemas.openxmlformats.org/presentationml/2006/ole">
            <p:oleObj spid="_x0000_s121856" name="Equation" r:id="rId3" imgW="1460160" imgH="457200" progId="Equation.3">
              <p:embed/>
            </p:oleObj>
          </a:graphicData>
        </a:graphic>
      </p:graphicFrame>
      <p:sp>
        <p:nvSpPr>
          <p:cNvPr id="36980" name="Text Box 116"/>
          <p:cNvSpPr txBox="1">
            <a:spLocks noChangeArrowheads="1"/>
          </p:cNvSpPr>
          <p:nvPr/>
        </p:nvSpPr>
        <p:spPr bwMode="auto">
          <a:xfrm>
            <a:off x="898525" y="1793875"/>
            <a:ext cx="3524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 sz="2400" b="1">
                <a:solidFill>
                  <a:schemeClr val="tx1"/>
                </a:solidFill>
              </a:rPr>
              <a:t> Encountering frequency</a:t>
            </a:r>
          </a:p>
        </p:txBody>
      </p:sp>
      <p:sp>
        <p:nvSpPr>
          <p:cNvPr id="36981" name="Text Box 117"/>
          <p:cNvSpPr txBox="1">
            <a:spLocks noChangeArrowheads="1"/>
          </p:cNvSpPr>
          <p:nvPr/>
        </p:nvSpPr>
        <p:spPr bwMode="auto">
          <a:xfrm>
            <a:off x="1208088" y="4251325"/>
            <a:ext cx="6183312" cy="184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  <a:buFontTx/>
              <a:buChar char="•"/>
            </a:pPr>
            <a:r>
              <a:rPr lang="en-US" sz="2400" b="1">
                <a:solidFill>
                  <a:schemeClr val="tx1"/>
                </a:solidFill>
              </a:rPr>
              <a:t> Ship response can be reduced by altering the</a:t>
            </a:r>
          </a:p>
          <a:p>
            <a:pPr>
              <a:lnSpc>
                <a:spcPct val="120000"/>
              </a:lnSpc>
            </a:pPr>
            <a:r>
              <a:rPr lang="en-US" sz="2400" b="1">
                <a:solidFill>
                  <a:schemeClr val="tx1"/>
                </a:solidFill>
              </a:rPr>
              <a:t>   - </a:t>
            </a:r>
            <a:r>
              <a:rPr lang="en-US" sz="2400" b="1">
                <a:solidFill>
                  <a:srgbClr val="FF0066"/>
                </a:solidFill>
              </a:rPr>
              <a:t>ship speed</a:t>
            </a:r>
            <a:endParaRPr lang="en-US" sz="2400" b="1">
              <a:solidFill>
                <a:schemeClr val="tx1"/>
              </a:solidFill>
            </a:endParaRPr>
          </a:p>
          <a:p>
            <a:pPr>
              <a:lnSpc>
                <a:spcPct val="120000"/>
              </a:lnSpc>
            </a:pPr>
            <a:r>
              <a:rPr lang="en-US" sz="2400" b="1">
                <a:solidFill>
                  <a:schemeClr val="tx1"/>
                </a:solidFill>
              </a:rPr>
              <a:t>   - </a:t>
            </a:r>
            <a:r>
              <a:rPr lang="en-US" sz="2400" b="1">
                <a:solidFill>
                  <a:srgbClr val="FF0066"/>
                </a:solidFill>
              </a:rPr>
              <a:t>heading angle</a:t>
            </a:r>
            <a:r>
              <a:rPr lang="en-US" sz="2400" b="1">
                <a:solidFill>
                  <a:schemeClr val="tx1"/>
                </a:solidFill>
              </a:rPr>
              <a:t> or</a:t>
            </a:r>
          </a:p>
          <a:p>
            <a:pPr>
              <a:lnSpc>
                <a:spcPct val="120000"/>
              </a:lnSpc>
            </a:pPr>
            <a:r>
              <a:rPr lang="en-US" sz="2400" b="1">
                <a:solidFill>
                  <a:schemeClr val="tx1"/>
                </a:solidFill>
              </a:rPr>
              <a:t>   - </a:t>
            </a:r>
            <a:r>
              <a:rPr lang="en-US" sz="2400" b="1">
                <a:solidFill>
                  <a:srgbClr val="FF0066"/>
                </a:solidFill>
              </a:rPr>
              <a:t>both</a:t>
            </a:r>
            <a:r>
              <a:rPr lang="en-US" sz="2400" b="1">
                <a:solidFill>
                  <a:schemeClr val="tx1"/>
                </a:solidFill>
              </a:rPr>
              <a:t>.</a:t>
            </a:r>
            <a:endParaRPr lang="en-US" sz="2400" b="1" i="1">
              <a:solidFill>
                <a:schemeClr val="tx1"/>
              </a:solidFill>
            </a:endParaRPr>
          </a:p>
        </p:txBody>
      </p:sp>
      <p:graphicFrame>
        <p:nvGraphicFramePr>
          <p:cNvPr id="121857" name="Object 1"/>
          <p:cNvGraphicFramePr>
            <a:graphicFrameLocks noChangeAspect="1"/>
          </p:cNvGraphicFramePr>
          <p:nvPr/>
        </p:nvGraphicFramePr>
        <p:xfrm>
          <a:off x="6019800" y="1905000"/>
          <a:ext cx="1006475" cy="549275"/>
        </p:xfrm>
        <a:graphic>
          <a:graphicData uri="http://schemas.openxmlformats.org/presentationml/2006/ole">
            <p:oleObj spid="_x0000_s121857" name="Equation" r:id="rId4" imgW="419040" imgH="228600" progId="Equation.3">
              <p:embed/>
            </p:oleObj>
          </a:graphicData>
        </a:graphic>
      </p:graphicFrame>
      <p:graphicFrame>
        <p:nvGraphicFramePr>
          <p:cNvPr id="121858" name="Object 2"/>
          <p:cNvGraphicFramePr>
            <a:graphicFrameLocks noChangeAspect="1"/>
          </p:cNvGraphicFramePr>
          <p:nvPr/>
        </p:nvGraphicFramePr>
        <p:xfrm>
          <a:off x="6019800" y="2667000"/>
          <a:ext cx="762000" cy="549275"/>
        </p:xfrm>
        <a:graphic>
          <a:graphicData uri="http://schemas.openxmlformats.org/presentationml/2006/ole">
            <p:oleObj spid="_x0000_s121858" name="Equation" r:id="rId5" imgW="317160" imgH="228600" progId="Equation.3">
              <p:embed/>
            </p:oleObj>
          </a:graphicData>
        </a:graphic>
      </p:graphicFrame>
      <p:graphicFrame>
        <p:nvGraphicFramePr>
          <p:cNvPr id="121859" name="Object 3"/>
          <p:cNvGraphicFramePr>
            <a:graphicFrameLocks noChangeAspect="1"/>
          </p:cNvGraphicFramePr>
          <p:nvPr/>
        </p:nvGraphicFramePr>
        <p:xfrm>
          <a:off x="6019800" y="3429000"/>
          <a:ext cx="944563" cy="579438"/>
        </p:xfrm>
        <a:graphic>
          <a:graphicData uri="http://schemas.openxmlformats.org/presentationml/2006/ole">
            <p:oleObj spid="_x0000_s121859" name="Equation" r:id="rId6" imgW="393480" imgH="241200" progId="Equation.3">
              <p:embed/>
            </p:oleObj>
          </a:graphicData>
        </a:graphic>
      </p:graphicFrame>
      <p:sp>
        <p:nvSpPr>
          <p:cNvPr id="36985" name="Line 121"/>
          <p:cNvSpPr>
            <a:spLocks noChangeShapeType="1"/>
          </p:cNvSpPr>
          <p:nvPr/>
        </p:nvSpPr>
        <p:spPr bwMode="auto">
          <a:xfrm flipV="1">
            <a:off x="4876800" y="2209800"/>
            <a:ext cx="990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986" name="Line 122"/>
          <p:cNvSpPr>
            <a:spLocks noChangeShapeType="1"/>
          </p:cNvSpPr>
          <p:nvPr/>
        </p:nvSpPr>
        <p:spPr bwMode="auto">
          <a:xfrm>
            <a:off x="4953000" y="29718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987" name="Line 123"/>
          <p:cNvSpPr>
            <a:spLocks noChangeShapeType="1"/>
          </p:cNvSpPr>
          <p:nvPr/>
        </p:nvSpPr>
        <p:spPr bwMode="auto">
          <a:xfrm>
            <a:off x="4953000" y="3124200"/>
            <a:ext cx="914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989" name="Text Box 125"/>
          <p:cNvSpPr txBox="1">
            <a:spLocks noChangeArrowheads="1"/>
          </p:cNvSpPr>
          <p:nvPr/>
        </p:nvSpPr>
        <p:spPr bwMode="auto">
          <a:xfrm>
            <a:off x="1981200" y="76200"/>
            <a:ext cx="5257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ko-KR" sz="3600" b="1">
                <a:solidFill>
                  <a:schemeClr val="tx1"/>
                </a:solidFill>
              </a:rPr>
              <a:t>Ship Response Reduction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1" name="Text Box 3"/>
          <p:cNvSpPr txBox="1">
            <a:spLocks noChangeArrowheads="1"/>
          </p:cNvSpPr>
          <p:nvPr/>
        </p:nvSpPr>
        <p:spPr bwMode="auto">
          <a:xfrm>
            <a:off x="457200" y="1752600"/>
            <a:ext cx="8435975" cy="11969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tx1"/>
                </a:solidFill>
              </a:rPr>
              <a:t>   ship speed = 20 kts, heading angle=120 degree</a:t>
            </a:r>
          </a:p>
          <a:p>
            <a:r>
              <a:rPr lang="en-US" sz="2400" b="1">
                <a:solidFill>
                  <a:schemeClr val="tx1"/>
                </a:solidFill>
              </a:rPr>
              <a:t>   wave direction : from north to south, wave period=12 seconds</a:t>
            </a:r>
          </a:p>
          <a:p>
            <a:r>
              <a:rPr lang="en-US" sz="2400" b="1">
                <a:solidFill>
                  <a:schemeClr val="tx1"/>
                </a:solidFill>
              </a:rPr>
              <a:t>   </a:t>
            </a:r>
            <a:r>
              <a:rPr lang="en-US" sz="2400" b="1" i="1">
                <a:solidFill>
                  <a:schemeClr val="tx1"/>
                </a:solidFill>
              </a:rPr>
              <a:t>Encountering frequency ?</a:t>
            </a:r>
          </a:p>
        </p:txBody>
      </p:sp>
      <p:sp>
        <p:nvSpPr>
          <p:cNvPr id="99332" name="Freeform 4"/>
          <p:cNvSpPr>
            <a:spLocks/>
          </p:cNvSpPr>
          <p:nvPr/>
        </p:nvSpPr>
        <p:spPr bwMode="auto">
          <a:xfrm rot="12800999">
            <a:off x="6400800" y="4495800"/>
            <a:ext cx="1295400" cy="2286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288" y="0"/>
              </a:cxn>
              <a:cxn ang="0">
                <a:pos x="864" y="0"/>
              </a:cxn>
              <a:cxn ang="0">
                <a:pos x="864" y="192"/>
              </a:cxn>
              <a:cxn ang="0">
                <a:pos x="288" y="192"/>
              </a:cxn>
              <a:cxn ang="0">
                <a:pos x="0" y="96"/>
              </a:cxn>
            </a:cxnLst>
            <a:rect l="0" t="0" r="r" b="b"/>
            <a:pathLst>
              <a:path w="864" h="192">
                <a:moveTo>
                  <a:pt x="0" y="96"/>
                </a:moveTo>
                <a:lnTo>
                  <a:pt x="288" y="0"/>
                </a:lnTo>
                <a:lnTo>
                  <a:pt x="864" y="0"/>
                </a:lnTo>
                <a:lnTo>
                  <a:pt x="864" y="192"/>
                </a:lnTo>
                <a:lnTo>
                  <a:pt x="288" y="192"/>
                </a:lnTo>
                <a:lnTo>
                  <a:pt x="0" y="96"/>
                </a:lnTo>
                <a:close/>
              </a:path>
            </a:pathLst>
          </a:custGeom>
          <a:solidFill>
            <a:srgbClr val="CC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99333" name="Group 5"/>
          <p:cNvGrpSpPr>
            <a:grpSpLocks/>
          </p:cNvGrpSpPr>
          <p:nvPr/>
        </p:nvGrpSpPr>
        <p:grpSpPr bwMode="auto">
          <a:xfrm rot="5400000">
            <a:off x="6845300" y="3594100"/>
            <a:ext cx="1373188" cy="2262188"/>
            <a:chOff x="4571" y="2410"/>
            <a:chExt cx="865" cy="1425"/>
          </a:xfrm>
        </p:grpSpPr>
        <p:sp>
          <p:nvSpPr>
            <p:cNvPr id="99334" name="Line 6"/>
            <p:cNvSpPr>
              <a:spLocks noChangeShapeType="1"/>
            </p:cNvSpPr>
            <p:nvPr/>
          </p:nvSpPr>
          <p:spPr bwMode="auto">
            <a:xfrm rot="-21600000">
              <a:off x="5435" y="2410"/>
              <a:ext cx="1" cy="1425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9335" name="Line 7"/>
            <p:cNvSpPr>
              <a:spLocks noChangeShapeType="1"/>
            </p:cNvSpPr>
            <p:nvPr/>
          </p:nvSpPr>
          <p:spPr bwMode="auto">
            <a:xfrm rot="-21600000">
              <a:off x="4859" y="2410"/>
              <a:ext cx="1" cy="1425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9336" name="Line 8"/>
            <p:cNvSpPr>
              <a:spLocks noChangeShapeType="1"/>
            </p:cNvSpPr>
            <p:nvPr/>
          </p:nvSpPr>
          <p:spPr bwMode="auto">
            <a:xfrm rot="-21600000">
              <a:off x="5147" y="2410"/>
              <a:ext cx="1" cy="1425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9337" name="Line 9"/>
            <p:cNvSpPr>
              <a:spLocks noChangeShapeType="1"/>
            </p:cNvSpPr>
            <p:nvPr/>
          </p:nvSpPr>
          <p:spPr bwMode="auto">
            <a:xfrm rot="-21600000">
              <a:off x="4571" y="2410"/>
              <a:ext cx="1" cy="1425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9338" name="Text Box 10"/>
          <p:cNvSpPr txBox="1">
            <a:spLocks noChangeArrowheads="1"/>
          </p:cNvSpPr>
          <p:nvPr/>
        </p:nvSpPr>
        <p:spPr bwMode="auto">
          <a:xfrm>
            <a:off x="7696200" y="4572000"/>
            <a:ext cx="12731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tx1"/>
                </a:solidFill>
              </a:rPr>
              <a:t>V=20kts</a:t>
            </a:r>
          </a:p>
        </p:txBody>
      </p:sp>
      <p:graphicFrame>
        <p:nvGraphicFramePr>
          <p:cNvPr id="99339" name="Object 11"/>
          <p:cNvGraphicFramePr>
            <a:graphicFrameLocks noChangeAspect="1"/>
          </p:cNvGraphicFramePr>
          <p:nvPr/>
        </p:nvGraphicFramePr>
        <p:xfrm>
          <a:off x="6858000" y="5105400"/>
          <a:ext cx="866775" cy="395288"/>
        </p:xfrm>
        <a:graphic>
          <a:graphicData uri="http://schemas.openxmlformats.org/presentationml/2006/ole">
            <p:oleObj spid="_x0000_s99339" name="Equation" r:id="rId3" imgW="444240" imgH="203040" progId="Equation.3">
              <p:embed/>
            </p:oleObj>
          </a:graphicData>
        </a:graphic>
      </p:graphicFrame>
      <p:sp>
        <p:nvSpPr>
          <p:cNvPr id="99340" name="Text Box 12"/>
          <p:cNvSpPr txBox="1">
            <a:spLocks noChangeArrowheads="1"/>
          </p:cNvSpPr>
          <p:nvPr/>
        </p:nvSpPr>
        <p:spPr bwMode="auto">
          <a:xfrm>
            <a:off x="517525" y="3470275"/>
            <a:ext cx="23479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tx1"/>
                </a:solidFill>
              </a:rPr>
              <a:t>Wave frequency :</a:t>
            </a:r>
          </a:p>
        </p:txBody>
      </p:sp>
      <p:graphicFrame>
        <p:nvGraphicFramePr>
          <p:cNvPr id="99341" name="Object 13"/>
          <p:cNvGraphicFramePr>
            <a:graphicFrameLocks noChangeAspect="1"/>
          </p:cNvGraphicFramePr>
          <p:nvPr/>
        </p:nvGraphicFramePr>
        <p:xfrm>
          <a:off x="2895600" y="3352800"/>
          <a:ext cx="3276600" cy="714375"/>
        </p:xfrm>
        <a:graphic>
          <a:graphicData uri="http://schemas.openxmlformats.org/presentationml/2006/ole">
            <p:oleObj spid="_x0000_s99341" name="Equation" r:id="rId4" imgW="1803240" imgH="393480" progId="Equation.3">
              <p:embed/>
            </p:oleObj>
          </a:graphicData>
        </a:graphic>
      </p:graphicFrame>
      <p:sp>
        <p:nvSpPr>
          <p:cNvPr id="99342" name="Text Box 14"/>
          <p:cNvSpPr txBox="1">
            <a:spLocks noChangeArrowheads="1"/>
          </p:cNvSpPr>
          <p:nvPr/>
        </p:nvSpPr>
        <p:spPr bwMode="auto">
          <a:xfrm>
            <a:off x="533400" y="3962400"/>
            <a:ext cx="27193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tx1"/>
                </a:solidFill>
              </a:rPr>
              <a:t>Encountering angle :</a:t>
            </a:r>
          </a:p>
        </p:txBody>
      </p:sp>
      <p:graphicFrame>
        <p:nvGraphicFramePr>
          <p:cNvPr id="99343" name="Object 15"/>
          <p:cNvGraphicFramePr>
            <a:graphicFrameLocks noChangeAspect="1"/>
          </p:cNvGraphicFramePr>
          <p:nvPr/>
        </p:nvGraphicFramePr>
        <p:xfrm>
          <a:off x="3276600" y="3962400"/>
          <a:ext cx="2286000" cy="471488"/>
        </p:xfrm>
        <a:graphic>
          <a:graphicData uri="http://schemas.openxmlformats.org/presentationml/2006/ole">
            <p:oleObj spid="_x0000_s99343" name="Equation" r:id="rId5" imgW="1231560" imgH="253800" progId="Equation.3">
              <p:embed/>
            </p:oleObj>
          </a:graphicData>
        </a:graphic>
      </p:graphicFrame>
      <p:sp>
        <p:nvSpPr>
          <p:cNvPr id="99344" name="Text Box 16"/>
          <p:cNvSpPr txBox="1">
            <a:spLocks noChangeArrowheads="1"/>
          </p:cNvSpPr>
          <p:nvPr/>
        </p:nvSpPr>
        <p:spPr bwMode="auto">
          <a:xfrm>
            <a:off x="593725" y="4537075"/>
            <a:ext cx="26273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tx1"/>
                </a:solidFill>
              </a:rPr>
              <a:t>Encountering freq. :</a:t>
            </a:r>
          </a:p>
        </p:txBody>
      </p:sp>
      <p:graphicFrame>
        <p:nvGraphicFramePr>
          <p:cNvPr id="99345" name="Object 17"/>
          <p:cNvGraphicFramePr>
            <a:graphicFrameLocks noChangeAspect="1"/>
          </p:cNvGraphicFramePr>
          <p:nvPr/>
        </p:nvGraphicFramePr>
        <p:xfrm>
          <a:off x="984250" y="4953000"/>
          <a:ext cx="3436938" cy="1844675"/>
        </p:xfrm>
        <a:graphic>
          <a:graphicData uri="http://schemas.openxmlformats.org/presentationml/2006/ole">
            <p:oleObj spid="_x0000_s99345" name="Equation" r:id="rId6" imgW="2057400" imgH="1104840" progId="Equation.3">
              <p:embed/>
            </p:oleObj>
          </a:graphicData>
        </a:graphic>
      </p:graphicFrame>
      <p:graphicFrame>
        <p:nvGraphicFramePr>
          <p:cNvPr id="99346" name="Object 18"/>
          <p:cNvGraphicFramePr>
            <a:graphicFrameLocks noChangeAspect="1"/>
          </p:cNvGraphicFramePr>
          <p:nvPr/>
        </p:nvGraphicFramePr>
        <p:xfrm>
          <a:off x="4876800" y="6019800"/>
          <a:ext cx="3519488" cy="647700"/>
        </p:xfrm>
        <a:graphic>
          <a:graphicData uri="http://schemas.openxmlformats.org/presentationml/2006/ole">
            <p:oleObj spid="_x0000_s99346" name="Equation" r:id="rId7" imgW="2145960" imgH="393480" progId="Equation.3">
              <p:embed/>
            </p:oleObj>
          </a:graphicData>
        </a:graphic>
      </p:graphicFrame>
      <p:sp>
        <p:nvSpPr>
          <p:cNvPr id="99347" name="Line 19"/>
          <p:cNvSpPr>
            <a:spLocks noChangeShapeType="1"/>
          </p:cNvSpPr>
          <p:nvPr/>
        </p:nvSpPr>
        <p:spPr bwMode="auto">
          <a:xfrm>
            <a:off x="6781800" y="3657600"/>
            <a:ext cx="0" cy="1981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9348" name="Line 20"/>
          <p:cNvSpPr>
            <a:spLocks noChangeShapeType="1"/>
          </p:cNvSpPr>
          <p:nvPr/>
        </p:nvSpPr>
        <p:spPr bwMode="auto">
          <a:xfrm>
            <a:off x="7543800" y="4953000"/>
            <a:ext cx="45720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9349" name="Freeform 21"/>
          <p:cNvSpPr>
            <a:spLocks/>
          </p:cNvSpPr>
          <p:nvPr/>
        </p:nvSpPr>
        <p:spPr bwMode="auto">
          <a:xfrm>
            <a:off x="6781800" y="3733800"/>
            <a:ext cx="762000" cy="10668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84" y="144"/>
              </a:cxn>
              <a:cxn ang="0">
                <a:pos x="480" y="528"/>
              </a:cxn>
              <a:cxn ang="0">
                <a:pos x="384" y="672"/>
              </a:cxn>
            </a:cxnLst>
            <a:rect l="0" t="0" r="r" b="b"/>
            <a:pathLst>
              <a:path w="480" h="672">
                <a:moveTo>
                  <a:pt x="0" y="0"/>
                </a:moveTo>
                <a:cubicBezTo>
                  <a:pt x="152" y="28"/>
                  <a:pt x="304" y="56"/>
                  <a:pt x="384" y="144"/>
                </a:cubicBezTo>
                <a:cubicBezTo>
                  <a:pt x="464" y="232"/>
                  <a:pt x="480" y="440"/>
                  <a:pt x="480" y="528"/>
                </a:cubicBezTo>
                <a:cubicBezTo>
                  <a:pt x="480" y="616"/>
                  <a:pt x="432" y="644"/>
                  <a:pt x="384" y="67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9350" name="Freeform 22"/>
          <p:cNvSpPr>
            <a:spLocks/>
          </p:cNvSpPr>
          <p:nvPr/>
        </p:nvSpPr>
        <p:spPr bwMode="auto">
          <a:xfrm>
            <a:off x="6781800" y="4876800"/>
            <a:ext cx="685800" cy="3048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192" y="192"/>
              </a:cxn>
              <a:cxn ang="0">
                <a:pos x="336" y="144"/>
              </a:cxn>
              <a:cxn ang="0">
                <a:pos x="432" y="0"/>
              </a:cxn>
            </a:cxnLst>
            <a:rect l="0" t="0" r="r" b="b"/>
            <a:pathLst>
              <a:path w="432" h="192">
                <a:moveTo>
                  <a:pt x="0" y="144"/>
                </a:moveTo>
                <a:cubicBezTo>
                  <a:pt x="68" y="168"/>
                  <a:pt x="136" y="192"/>
                  <a:pt x="192" y="192"/>
                </a:cubicBezTo>
                <a:cubicBezTo>
                  <a:pt x="248" y="192"/>
                  <a:pt x="296" y="176"/>
                  <a:pt x="336" y="144"/>
                </a:cubicBezTo>
                <a:cubicBezTo>
                  <a:pt x="376" y="112"/>
                  <a:pt x="404" y="56"/>
                  <a:pt x="432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9351" name="Text Box 23"/>
          <p:cNvSpPr txBox="1">
            <a:spLocks noChangeArrowheads="1"/>
          </p:cNvSpPr>
          <p:nvPr/>
        </p:nvSpPr>
        <p:spPr bwMode="auto">
          <a:xfrm>
            <a:off x="7162800" y="3886200"/>
            <a:ext cx="763588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tx1"/>
                </a:solidFill>
              </a:rPr>
              <a:t>120</a:t>
            </a:r>
            <a:r>
              <a:rPr lang="en-US" sz="2400" b="1">
                <a:solidFill>
                  <a:schemeClr val="tx1"/>
                </a:solidFill>
                <a:cs typeface="Times New Roman" pitchFamily="18" charset="0"/>
              </a:rPr>
              <a:t>°</a:t>
            </a:r>
            <a:endParaRPr lang="en-US" sz="2400" b="1">
              <a:solidFill>
                <a:schemeClr val="tx1"/>
              </a:solidFill>
            </a:endParaRPr>
          </a:p>
        </p:txBody>
      </p:sp>
      <p:sp>
        <p:nvSpPr>
          <p:cNvPr id="99352" name="Text Box 24"/>
          <p:cNvSpPr txBox="1">
            <a:spLocks noChangeArrowheads="1"/>
          </p:cNvSpPr>
          <p:nvPr/>
        </p:nvSpPr>
        <p:spPr bwMode="auto">
          <a:xfrm>
            <a:off x="6324600" y="3352800"/>
            <a:ext cx="404813" cy="45720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tx1"/>
                </a:solidFill>
              </a:rPr>
              <a:t>N</a:t>
            </a:r>
          </a:p>
        </p:txBody>
      </p:sp>
      <p:sp>
        <p:nvSpPr>
          <p:cNvPr id="99353" name="Text Box 25"/>
          <p:cNvSpPr txBox="1">
            <a:spLocks noChangeArrowheads="1"/>
          </p:cNvSpPr>
          <p:nvPr/>
        </p:nvSpPr>
        <p:spPr bwMode="auto">
          <a:xfrm>
            <a:off x="6308725" y="5375275"/>
            <a:ext cx="354013" cy="45720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tx1"/>
                </a:solidFill>
              </a:rPr>
              <a:t>S</a:t>
            </a:r>
          </a:p>
        </p:txBody>
      </p:sp>
      <p:sp>
        <p:nvSpPr>
          <p:cNvPr id="99355" name="Rectangle 27"/>
          <p:cNvSpPr>
            <a:spLocks noChangeArrowheads="1"/>
          </p:cNvSpPr>
          <p:nvPr/>
        </p:nvSpPr>
        <p:spPr bwMode="auto">
          <a:xfrm>
            <a:off x="685800" y="76200"/>
            <a:ext cx="77724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/>
            <a:r>
              <a:rPr lang="en-US">
                <a:latin typeface="굴림" pitchFamily="50" charset="-127"/>
              </a:rPr>
              <a:t>Example Problem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228600" y="1371600"/>
            <a:ext cx="5610225" cy="538163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2400" b="1">
                <a:solidFill>
                  <a:schemeClr val="tx1"/>
                </a:solidFill>
                <a:latin typeface="굴림" pitchFamily="50" charset="-127"/>
              </a:rPr>
              <a:t> </a:t>
            </a:r>
            <a:r>
              <a:rPr lang="en-US" altLang="ko-KR" sz="2800" b="1">
                <a:solidFill>
                  <a:schemeClr val="bg1"/>
                </a:solidFill>
                <a:latin typeface="Arial" pitchFamily="34" charset="0"/>
              </a:rPr>
              <a:t>Wind Generated Wave Systems</a:t>
            </a:r>
            <a:endParaRPr lang="en-US" altLang="ko-KR" sz="2800" b="1" i="1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457200" y="2133600"/>
            <a:ext cx="8383588" cy="393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 altLang="ko-KR" sz="2400">
                <a:solidFill>
                  <a:schemeClr val="tx1"/>
                </a:solidFill>
                <a:latin typeface="굴림" pitchFamily="50" charset="-127"/>
              </a:rPr>
              <a:t> </a:t>
            </a:r>
            <a:r>
              <a:rPr lang="en-US" altLang="ko-KR" sz="2800" b="1">
                <a:solidFill>
                  <a:srgbClr val="FF0066"/>
                </a:solidFill>
              </a:rPr>
              <a:t>Water Depth</a:t>
            </a:r>
            <a:r>
              <a:rPr lang="en-US" altLang="ko-KR" sz="2800" b="1">
                <a:solidFill>
                  <a:schemeClr val="tx1"/>
                </a:solidFill>
              </a:rPr>
              <a:t> :</a:t>
            </a:r>
          </a:p>
          <a:p>
            <a:r>
              <a:rPr lang="en-US" altLang="ko-KR" sz="2800" b="1">
                <a:solidFill>
                  <a:schemeClr val="tx1"/>
                </a:solidFill>
              </a:rPr>
              <a:t>   - Wave heights are affected by water depth.</a:t>
            </a:r>
          </a:p>
          <a:p>
            <a:r>
              <a:rPr lang="en-US" altLang="ko-KR" sz="2800" b="1">
                <a:solidFill>
                  <a:schemeClr val="tx1"/>
                </a:solidFill>
              </a:rPr>
              <a:t>   - Waves traveling to beach will turn into breaking </a:t>
            </a:r>
          </a:p>
          <a:p>
            <a:r>
              <a:rPr lang="en-US" altLang="ko-KR" sz="2800" b="1">
                <a:solidFill>
                  <a:schemeClr val="tx1"/>
                </a:solidFill>
              </a:rPr>
              <a:t>      wave by a depth effect.</a:t>
            </a:r>
          </a:p>
          <a:p>
            <a:pPr>
              <a:buFontTx/>
              <a:buChar char="•"/>
            </a:pPr>
            <a:r>
              <a:rPr lang="en-US" altLang="ko-KR" sz="2800" b="1">
                <a:solidFill>
                  <a:schemeClr val="tx1"/>
                </a:solidFill>
              </a:rPr>
              <a:t> </a:t>
            </a:r>
            <a:r>
              <a:rPr lang="en-US" altLang="ko-KR" sz="2800" b="1">
                <a:solidFill>
                  <a:srgbClr val="FF0066"/>
                </a:solidFill>
              </a:rPr>
              <a:t>Fetch</a:t>
            </a:r>
          </a:p>
          <a:p>
            <a:r>
              <a:rPr lang="en-US" altLang="ko-KR" sz="2800" b="1">
                <a:solidFill>
                  <a:schemeClr val="tx1"/>
                </a:solidFill>
              </a:rPr>
              <a:t>    - Fetch is the area of water that is being  influenced </a:t>
            </a:r>
          </a:p>
          <a:p>
            <a:r>
              <a:rPr lang="en-US" altLang="ko-KR" sz="2800" b="1">
                <a:solidFill>
                  <a:schemeClr val="tx1"/>
                </a:solidFill>
              </a:rPr>
              <a:t>       by the wind.</a:t>
            </a:r>
          </a:p>
          <a:p>
            <a:r>
              <a:rPr lang="en-US" altLang="ko-KR" sz="2800" b="1">
                <a:solidFill>
                  <a:schemeClr val="tx1"/>
                </a:solidFill>
              </a:rPr>
              <a:t>    - The larger the fetch, the more efficient the energy</a:t>
            </a:r>
          </a:p>
          <a:p>
            <a:r>
              <a:rPr lang="en-US" altLang="ko-KR" sz="2800" b="1">
                <a:solidFill>
                  <a:schemeClr val="tx1"/>
                </a:solidFill>
              </a:rPr>
              <a:t>       transfer between wind and sea.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3810000" y="76200"/>
            <a:ext cx="1479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3600" b="1">
                <a:solidFill>
                  <a:schemeClr val="tx1"/>
                </a:solidFill>
              </a:rPr>
              <a:t>Waves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1143000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Example Problem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43000"/>
            <a:ext cx="8991600" cy="4114800"/>
          </a:xfrm>
          <a:noFill/>
          <a:ln/>
        </p:spPr>
        <p:txBody>
          <a:bodyPr lIns="90488" tIns="44450" rIns="90488" bIns="44450"/>
          <a:lstStyle/>
          <a:p>
            <a:r>
              <a:rPr lang="en-US" sz="2800"/>
              <a:t>You are OOD on a DD963 on independent steaming  in the center of your box during supper.  You are       doing 10kts on course 330</a:t>
            </a:r>
            <a:r>
              <a:rPr lang="en-US" sz="2800">
                <a:latin typeface="Times New Roman"/>
              </a:rPr>
              <a:t>º</a:t>
            </a:r>
            <a:r>
              <a:rPr lang="en-US" sz="2800"/>
              <a:t>T and the waves are from 060</a:t>
            </a:r>
            <a:r>
              <a:rPr lang="en-US" sz="2800">
                <a:latin typeface="Times New Roman"/>
              </a:rPr>
              <a:t>º</a:t>
            </a:r>
            <a:r>
              <a:rPr lang="en-US" sz="2800"/>
              <a:t>T with a period of 9.5 sec.   The Captain calls up and orders you to reduce the Ship</a:t>
            </a:r>
            <a:r>
              <a:rPr lang="en-US" sz="2800">
                <a:latin typeface="Times New Roman"/>
              </a:rPr>
              <a:t>’</a:t>
            </a:r>
            <a:r>
              <a:rPr lang="en-US" sz="2800"/>
              <a:t>s motion during     the meal.  Your JOOD proposes a  change to course 060</a:t>
            </a:r>
            <a:r>
              <a:rPr lang="en-US" sz="2800">
                <a:latin typeface="Times New Roman"/>
              </a:rPr>
              <a:t>º</a:t>
            </a:r>
            <a:r>
              <a:rPr lang="en-US" sz="2800"/>
              <a:t>T at 12 kts.  Do you agree and why/why not?      The natural frequencies for the ship follow:</a:t>
            </a:r>
            <a:br>
              <a:rPr lang="en-US" sz="2800"/>
            </a:br>
            <a:r>
              <a:rPr lang="en-US" sz="2800">
                <a:latin typeface="Symbol" pitchFamily="18" charset="2"/>
              </a:rPr>
              <a:t>w</a:t>
            </a:r>
            <a:r>
              <a:rPr lang="en-US" sz="2800" baseline="-25000"/>
              <a:t>roll     </a:t>
            </a:r>
            <a:r>
              <a:rPr lang="en-US" sz="2800"/>
              <a:t>= 0.66 rad/s	  </a:t>
            </a:r>
            <a:r>
              <a:rPr lang="en-US" sz="2800">
                <a:latin typeface="Symbol" pitchFamily="18" charset="2"/>
              </a:rPr>
              <a:t>w</a:t>
            </a:r>
            <a:r>
              <a:rPr lang="en-US" sz="2800" baseline="-25000"/>
              <a:t>longbend </a:t>
            </a:r>
            <a:r>
              <a:rPr lang="en-US" sz="2800"/>
              <a:t>= 0.74 rad/s</a:t>
            </a:r>
            <a:br>
              <a:rPr lang="en-US" sz="2800"/>
            </a:br>
            <a:r>
              <a:rPr lang="en-US" sz="2800">
                <a:latin typeface="Symbol" pitchFamily="18" charset="2"/>
              </a:rPr>
              <a:t>w</a:t>
            </a:r>
            <a:r>
              <a:rPr lang="en-US" sz="2800" baseline="-25000"/>
              <a:t>pitch   </a:t>
            </a:r>
            <a:r>
              <a:rPr lang="en-US" sz="2800"/>
              <a:t>= 0.93 rad/s	  </a:t>
            </a:r>
            <a:r>
              <a:rPr lang="en-US" sz="2800">
                <a:latin typeface="Symbol" pitchFamily="18" charset="2"/>
              </a:rPr>
              <a:t>w</a:t>
            </a:r>
            <a:r>
              <a:rPr lang="en-US" sz="2800" baseline="-25000"/>
              <a:t>torsion     </a:t>
            </a:r>
            <a:r>
              <a:rPr lang="en-US" sz="2800"/>
              <a:t>= 1.13 rad/s</a:t>
            </a:r>
            <a:br>
              <a:rPr lang="en-US" sz="2800"/>
            </a:br>
            <a:r>
              <a:rPr lang="en-US" sz="2800">
                <a:latin typeface="Symbol" pitchFamily="18" charset="2"/>
              </a:rPr>
              <a:t>w</a:t>
            </a:r>
            <a:r>
              <a:rPr lang="en-US" sz="2800" baseline="-25000"/>
              <a:t>heave</a:t>
            </a:r>
            <a:r>
              <a:rPr lang="en-US" sz="2800"/>
              <a:t>= 0.97 rad/s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0488" tIns="44450" rIns="90488" bIns="44450"/>
          <a:lstStyle/>
          <a:p>
            <a:r>
              <a:rPr lang="en-US"/>
              <a:t>Example Answer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229600" cy="4114800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Your current condition: </a:t>
            </a:r>
            <a:br>
              <a:rPr lang="en-US"/>
            </a:br>
            <a:r>
              <a:rPr lang="en-US">
                <a:latin typeface="Symbol" pitchFamily="18" charset="2"/>
              </a:rPr>
              <a:t>w</a:t>
            </a:r>
            <a:r>
              <a:rPr lang="en-US" baseline="-25000"/>
              <a:t>w </a:t>
            </a:r>
            <a:r>
              <a:rPr lang="en-US"/>
              <a:t>= 2</a:t>
            </a:r>
            <a:r>
              <a:rPr lang="en-US">
                <a:latin typeface="Symbol" pitchFamily="18" charset="2"/>
              </a:rPr>
              <a:t>p</a:t>
            </a:r>
            <a:r>
              <a:rPr lang="en-US"/>
              <a:t>/T = 2</a:t>
            </a:r>
            <a:r>
              <a:rPr lang="en-US">
                <a:latin typeface="Symbol" pitchFamily="18" charset="2"/>
              </a:rPr>
              <a:t>p</a:t>
            </a:r>
            <a:r>
              <a:rPr lang="en-US"/>
              <a:t>/9.5 sec = .66 rad/s</a:t>
            </a:r>
            <a:br>
              <a:rPr lang="en-US"/>
            </a:br>
            <a:r>
              <a:rPr lang="en-US"/>
              <a:t>Waves are traveling 060</a:t>
            </a:r>
            <a:r>
              <a:rPr lang="en-US">
                <a:latin typeface="Times New Roman"/>
              </a:rPr>
              <a:t>º</a:t>
            </a:r>
            <a:r>
              <a:rPr lang="en-US"/>
              <a:t>T + 180</a:t>
            </a:r>
            <a:r>
              <a:rPr lang="en-US">
                <a:latin typeface="Times New Roman"/>
              </a:rPr>
              <a:t>º</a:t>
            </a:r>
            <a:r>
              <a:rPr lang="en-US"/>
              <a:t> = 240</a:t>
            </a:r>
            <a:r>
              <a:rPr lang="en-US">
                <a:latin typeface="Times New Roman"/>
              </a:rPr>
              <a:t>º</a:t>
            </a:r>
            <a:r>
              <a:rPr lang="en-US"/>
              <a:t>T</a:t>
            </a:r>
            <a:br>
              <a:rPr lang="en-US"/>
            </a:br>
            <a:r>
              <a:rPr lang="en-US"/>
              <a:t> </a:t>
            </a:r>
            <a:r>
              <a:rPr lang="en-US">
                <a:latin typeface="Symbol" pitchFamily="18" charset="2"/>
              </a:rPr>
              <a:t>w</a:t>
            </a:r>
            <a:r>
              <a:rPr lang="en-US" baseline="-25000"/>
              <a:t>e </a:t>
            </a:r>
            <a:r>
              <a:rPr lang="en-US"/>
              <a:t>= </a:t>
            </a:r>
            <a:r>
              <a:rPr lang="en-US">
                <a:latin typeface="Symbol" pitchFamily="18" charset="2"/>
              </a:rPr>
              <a:t>w</a:t>
            </a:r>
            <a:r>
              <a:rPr lang="en-US" baseline="-25000"/>
              <a:t>w </a:t>
            </a:r>
            <a:r>
              <a:rPr lang="en-US"/>
              <a:t>- (</a:t>
            </a:r>
            <a:r>
              <a:rPr lang="en-US">
                <a:latin typeface="Symbol" pitchFamily="18" charset="2"/>
              </a:rPr>
              <a:t>w</a:t>
            </a:r>
            <a:r>
              <a:rPr lang="en-US" baseline="-25000"/>
              <a:t>w</a:t>
            </a:r>
            <a:r>
              <a:rPr lang="en-US">
                <a:latin typeface="Times New Roman"/>
              </a:rPr>
              <a:t>²</a:t>
            </a:r>
            <a:r>
              <a:rPr lang="en-US"/>
              <a:t>Vcos</a:t>
            </a:r>
            <a:r>
              <a:rPr lang="en-US">
                <a:latin typeface="Times New Roman"/>
              </a:rPr>
              <a:t>µ</a:t>
            </a:r>
            <a:r>
              <a:rPr lang="en-US"/>
              <a:t>) / g</a:t>
            </a:r>
            <a:br>
              <a:rPr lang="en-US"/>
            </a:br>
            <a:r>
              <a:rPr lang="en-US"/>
              <a:t>= .66 rad/s </a:t>
            </a:r>
            <a:r>
              <a:rPr lang="en-US">
                <a:latin typeface="Times New Roman"/>
              </a:rPr>
              <a:t>–</a:t>
            </a:r>
            <a:r>
              <a:rPr lang="en-US"/>
              <a:t> ((.66rad/s)</a:t>
            </a:r>
            <a:r>
              <a:rPr lang="en-US">
                <a:latin typeface="Times New Roman"/>
              </a:rPr>
              <a:t>²</a:t>
            </a:r>
            <a:r>
              <a:rPr lang="en-US"/>
              <a:t> × (10 kt × 1.688      ft/s-kt) × cos(330</a:t>
            </a:r>
            <a:r>
              <a:rPr lang="en-US">
                <a:latin typeface="Times New Roman"/>
              </a:rPr>
              <a:t>º</a:t>
            </a:r>
            <a:r>
              <a:rPr lang="en-US"/>
              <a:t> - 240</a:t>
            </a:r>
            <a:r>
              <a:rPr lang="en-US">
                <a:latin typeface="Times New Roman"/>
              </a:rPr>
              <a:t>º</a:t>
            </a:r>
            <a:r>
              <a:rPr lang="en-US"/>
              <a:t>)) / (32.17 ft/s</a:t>
            </a:r>
            <a:r>
              <a:rPr lang="en-US">
                <a:latin typeface="Times New Roman"/>
              </a:rPr>
              <a:t>²</a:t>
            </a:r>
            <a:r>
              <a:rPr lang="en-US"/>
              <a:t>)     = .66 rad/s = </a:t>
            </a:r>
            <a:r>
              <a:rPr lang="en-US">
                <a:latin typeface="Symbol" pitchFamily="18" charset="2"/>
              </a:rPr>
              <a:t>w</a:t>
            </a:r>
            <a:r>
              <a:rPr lang="en-US" baseline="-25000"/>
              <a:t>r</a:t>
            </a:r>
          </a:p>
          <a:p>
            <a:r>
              <a:rPr lang="en-US"/>
              <a:t>Encounter frequency is at roll resonance  with seas from the beam - bad choice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Example Answer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153400" cy="5257800"/>
          </a:xfrm>
          <a:noFill/>
          <a:ln/>
        </p:spPr>
        <p:txBody>
          <a:bodyPr lIns="90488" tIns="44450" rIns="90488" bIns="44450"/>
          <a:lstStyle/>
          <a:p>
            <a:pPr>
              <a:lnSpc>
                <a:spcPct val="90000"/>
              </a:lnSpc>
            </a:pPr>
            <a:r>
              <a:rPr lang="en-US" sz="2800"/>
              <a:t>JOOD proposal: </a:t>
            </a:r>
            <a:br>
              <a:rPr lang="en-US" sz="2800"/>
            </a:br>
            <a:r>
              <a:rPr lang="en-US" sz="2800">
                <a:latin typeface="Symbol" pitchFamily="18" charset="2"/>
              </a:rPr>
              <a:t>w</a:t>
            </a:r>
            <a:r>
              <a:rPr lang="en-US" sz="2800" baseline="-25000"/>
              <a:t>e </a:t>
            </a:r>
            <a:r>
              <a:rPr lang="en-US" sz="2800"/>
              <a:t>= </a:t>
            </a:r>
            <a:r>
              <a:rPr lang="en-US" sz="2800">
                <a:latin typeface="Symbol" pitchFamily="18" charset="2"/>
              </a:rPr>
              <a:t>w</a:t>
            </a:r>
            <a:r>
              <a:rPr lang="en-US" sz="2800" baseline="-25000"/>
              <a:t>w </a:t>
            </a:r>
            <a:r>
              <a:rPr lang="en-US" sz="2800"/>
              <a:t>- (</a:t>
            </a:r>
            <a:r>
              <a:rPr lang="en-US" sz="2800">
                <a:latin typeface="Symbol" pitchFamily="18" charset="2"/>
              </a:rPr>
              <a:t>w</a:t>
            </a:r>
            <a:r>
              <a:rPr lang="en-US" sz="2800" baseline="-25000"/>
              <a:t>w</a:t>
            </a:r>
            <a:r>
              <a:rPr lang="en-US" sz="2800">
                <a:latin typeface="Times New Roman"/>
              </a:rPr>
              <a:t>²</a:t>
            </a:r>
            <a:r>
              <a:rPr lang="en-US" sz="2800"/>
              <a:t>Vcos</a:t>
            </a:r>
            <a:r>
              <a:rPr lang="en-US" sz="2800">
                <a:latin typeface="Times New Roman"/>
              </a:rPr>
              <a:t>µ</a:t>
            </a:r>
            <a:r>
              <a:rPr lang="en-US" sz="2800"/>
              <a:t>) / g</a:t>
            </a:r>
            <a:br>
              <a:rPr lang="en-US" sz="2800"/>
            </a:br>
            <a:r>
              <a:rPr lang="en-US" sz="2800"/>
              <a:t>= .66 rad/s </a:t>
            </a:r>
            <a:r>
              <a:rPr lang="en-US" sz="2800">
                <a:latin typeface="Times New Roman"/>
              </a:rPr>
              <a:t>–</a:t>
            </a:r>
            <a:r>
              <a:rPr lang="en-US" sz="2800"/>
              <a:t> ((.66 rad/s)</a:t>
            </a:r>
            <a:r>
              <a:rPr lang="en-US" sz="2800">
                <a:latin typeface="Times New Roman"/>
              </a:rPr>
              <a:t>²</a:t>
            </a:r>
            <a:r>
              <a:rPr lang="en-US" sz="2800"/>
              <a:t> × (12 kt × 1.688 ft/s-kt)</a:t>
            </a:r>
            <a:br>
              <a:rPr lang="en-US" sz="2800"/>
            </a:br>
            <a:r>
              <a:rPr lang="en-US" sz="2800"/>
              <a:t>× cos(060</a:t>
            </a:r>
            <a:r>
              <a:rPr lang="en-US" sz="2800">
                <a:latin typeface="Times New Roman"/>
              </a:rPr>
              <a:t>º</a:t>
            </a:r>
            <a:r>
              <a:rPr lang="en-US" sz="2800"/>
              <a:t> - 240</a:t>
            </a:r>
            <a:r>
              <a:rPr lang="en-US" sz="2800">
                <a:latin typeface="Times New Roman"/>
              </a:rPr>
              <a:t>º</a:t>
            </a:r>
            <a:r>
              <a:rPr lang="en-US" sz="2800"/>
              <a:t>)) / (32.17 ft/s</a:t>
            </a:r>
            <a:r>
              <a:rPr lang="en-US" sz="2800">
                <a:latin typeface="Times New Roman"/>
              </a:rPr>
              <a:t>²</a:t>
            </a:r>
            <a:r>
              <a:rPr lang="en-US" sz="2800"/>
              <a:t>) = .93 rad/s = </a:t>
            </a:r>
            <a:r>
              <a:rPr lang="en-US" sz="2800">
                <a:latin typeface="Symbol" pitchFamily="18" charset="2"/>
              </a:rPr>
              <a:t>w</a:t>
            </a:r>
            <a:r>
              <a:rPr lang="en-US" sz="2800" baseline="-25000"/>
              <a:t>p</a:t>
            </a:r>
          </a:p>
          <a:p>
            <a:pPr>
              <a:lnSpc>
                <a:spcPct val="90000"/>
              </a:lnSpc>
            </a:pPr>
            <a:r>
              <a:rPr lang="en-US" sz="2800"/>
              <a:t>Encounter frequency is at pitch resonance with seas  from the bow - another bad choice.</a:t>
            </a:r>
          </a:p>
          <a:p>
            <a:pPr>
              <a:lnSpc>
                <a:spcPct val="90000"/>
              </a:lnSpc>
            </a:pPr>
            <a:r>
              <a:rPr lang="en-US" sz="2800"/>
              <a:t>Try 060</a:t>
            </a:r>
            <a:r>
              <a:rPr lang="en-US" sz="2800">
                <a:latin typeface="Times New Roman"/>
              </a:rPr>
              <a:t>º</a:t>
            </a:r>
            <a:r>
              <a:rPr lang="en-US" sz="2800"/>
              <a:t> at 7kts:</a:t>
            </a:r>
            <a:br>
              <a:rPr lang="en-US" sz="2800"/>
            </a:br>
            <a:r>
              <a:rPr lang="en-US" sz="2800"/>
              <a:t> </a:t>
            </a:r>
            <a:r>
              <a:rPr lang="en-US" sz="2800">
                <a:latin typeface="Symbol" pitchFamily="18" charset="2"/>
              </a:rPr>
              <a:t>w</a:t>
            </a:r>
            <a:r>
              <a:rPr lang="en-US" sz="2800" baseline="-25000"/>
              <a:t>e </a:t>
            </a:r>
            <a:r>
              <a:rPr lang="en-US" sz="2800"/>
              <a:t>= </a:t>
            </a:r>
            <a:r>
              <a:rPr lang="en-US" sz="2800">
                <a:latin typeface="Symbol" pitchFamily="18" charset="2"/>
              </a:rPr>
              <a:t>w</a:t>
            </a:r>
            <a:r>
              <a:rPr lang="en-US" sz="2800" baseline="-25000"/>
              <a:t>w </a:t>
            </a:r>
            <a:r>
              <a:rPr lang="en-US" sz="2800"/>
              <a:t>- (</a:t>
            </a:r>
            <a:r>
              <a:rPr lang="en-US" sz="2800">
                <a:latin typeface="Symbol" pitchFamily="18" charset="2"/>
              </a:rPr>
              <a:t>w</a:t>
            </a:r>
            <a:r>
              <a:rPr lang="en-US" sz="2800" baseline="-25000"/>
              <a:t>w</a:t>
            </a:r>
            <a:r>
              <a:rPr lang="en-US" sz="2800">
                <a:latin typeface="Times New Roman"/>
              </a:rPr>
              <a:t>²</a:t>
            </a:r>
            <a:r>
              <a:rPr lang="en-US" sz="2800"/>
              <a:t>Vcos</a:t>
            </a:r>
            <a:r>
              <a:rPr lang="en-US" sz="2800">
                <a:latin typeface="Times New Roman"/>
              </a:rPr>
              <a:t>µ</a:t>
            </a:r>
            <a:r>
              <a:rPr lang="en-US" sz="2800"/>
              <a:t>) / g</a:t>
            </a:r>
            <a:br>
              <a:rPr lang="en-US" sz="2800"/>
            </a:br>
            <a:r>
              <a:rPr lang="en-US" sz="2800"/>
              <a:t>= .66 rad/s </a:t>
            </a:r>
            <a:r>
              <a:rPr lang="en-US" sz="2800">
                <a:latin typeface="Times New Roman"/>
              </a:rPr>
              <a:t>–</a:t>
            </a:r>
            <a:r>
              <a:rPr lang="en-US" sz="2800"/>
              <a:t> ((.66r ad/s)</a:t>
            </a:r>
            <a:r>
              <a:rPr lang="en-US" sz="2800">
                <a:latin typeface="Times New Roman"/>
              </a:rPr>
              <a:t>²</a:t>
            </a:r>
            <a:r>
              <a:rPr lang="en-US" sz="2800"/>
              <a:t> × (7kt × 1.688 ft/s-kt)</a:t>
            </a:r>
            <a:br>
              <a:rPr lang="en-US" sz="2800"/>
            </a:br>
            <a:r>
              <a:rPr lang="en-US" sz="2800"/>
              <a:t>× cos(060</a:t>
            </a:r>
            <a:r>
              <a:rPr lang="en-US" sz="2800">
                <a:latin typeface="Times New Roman"/>
              </a:rPr>
              <a:t>º</a:t>
            </a:r>
            <a:r>
              <a:rPr lang="en-US" sz="2800"/>
              <a:t>-240</a:t>
            </a:r>
            <a:r>
              <a:rPr lang="en-US" sz="2800">
                <a:latin typeface="Times New Roman"/>
              </a:rPr>
              <a:t>º</a:t>
            </a:r>
            <a:r>
              <a:rPr lang="en-US" sz="2800"/>
              <a:t>)) / (32.17ft/s</a:t>
            </a:r>
            <a:r>
              <a:rPr lang="en-US" sz="2800">
                <a:latin typeface="Times New Roman"/>
              </a:rPr>
              <a:t>²</a:t>
            </a:r>
            <a:r>
              <a:rPr lang="en-US" sz="2800"/>
              <a:t>) = .82 rad/s</a:t>
            </a:r>
          </a:p>
          <a:p>
            <a:pPr>
              <a:lnSpc>
                <a:spcPct val="90000"/>
              </a:lnSpc>
            </a:pPr>
            <a:r>
              <a:rPr lang="en-US" sz="2800"/>
              <a:t>This avoids the resonant frequencies for the      ship - Good Choice.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152400" y="1066800"/>
            <a:ext cx="4543425" cy="538163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2400" b="1">
                <a:solidFill>
                  <a:schemeClr val="tx1"/>
                </a:solidFill>
                <a:latin typeface="굴림" pitchFamily="50" charset="-127"/>
              </a:rPr>
              <a:t> </a:t>
            </a:r>
            <a:r>
              <a:rPr lang="en-US" altLang="ko-KR" sz="2800" b="1">
                <a:solidFill>
                  <a:schemeClr val="bg1"/>
                </a:solidFill>
                <a:latin typeface="Arial" pitchFamily="34" charset="0"/>
              </a:rPr>
              <a:t>Wave Creation Sequence</a:t>
            </a:r>
            <a:endParaRPr lang="en-US" altLang="ko-KR" sz="2800" b="1" i="1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9221" name="AutoShape 5"/>
          <p:cNvSpPr>
            <a:spLocks noChangeArrowheads="1"/>
          </p:cNvSpPr>
          <p:nvPr/>
        </p:nvSpPr>
        <p:spPr bwMode="auto">
          <a:xfrm rot="2000820">
            <a:off x="457200" y="3124200"/>
            <a:ext cx="1066800" cy="457200"/>
          </a:xfrm>
          <a:prstGeom prst="rightArrow">
            <a:avLst>
              <a:gd name="adj1" fmla="val 50000"/>
              <a:gd name="adj2" fmla="val 58333"/>
            </a:avLst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 rot="1821498">
            <a:off x="0" y="2667000"/>
            <a:ext cx="1936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tx1"/>
                </a:solidFill>
              </a:rPr>
              <a:t>Wind Energy</a:t>
            </a: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533400" y="4114800"/>
            <a:ext cx="295116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FF0066"/>
                </a:solidFill>
              </a:rPr>
              <a:t>Energy Dissipation</a:t>
            </a:r>
          </a:p>
          <a:p>
            <a:r>
              <a:rPr lang="en-US" sz="2400" b="1" i="1">
                <a:solidFill>
                  <a:srgbClr val="FF0066"/>
                </a:solidFill>
              </a:rPr>
              <a:t>due to viscous friction</a:t>
            </a:r>
          </a:p>
        </p:txBody>
      </p:sp>
      <p:sp>
        <p:nvSpPr>
          <p:cNvPr id="9224" name="Freeform 8"/>
          <p:cNvSpPr>
            <a:spLocks/>
          </p:cNvSpPr>
          <p:nvPr/>
        </p:nvSpPr>
        <p:spPr bwMode="auto">
          <a:xfrm>
            <a:off x="762000" y="3581400"/>
            <a:ext cx="2514600" cy="469900"/>
          </a:xfrm>
          <a:custGeom>
            <a:avLst/>
            <a:gdLst/>
            <a:ahLst/>
            <a:cxnLst>
              <a:cxn ang="0">
                <a:pos x="0" y="296"/>
              </a:cxn>
              <a:cxn ang="0">
                <a:pos x="432" y="56"/>
              </a:cxn>
              <a:cxn ang="0">
                <a:pos x="864" y="296"/>
              </a:cxn>
              <a:cxn ang="0">
                <a:pos x="1440" y="56"/>
              </a:cxn>
              <a:cxn ang="0">
                <a:pos x="1968" y="248"/>
              </a:cxn>
              <a:cxn ang="0">
                <a:pos x="2400" y="8"/>
              </a:cxn>
              <a:cxn ang="0">
                <a:pos x="2880" y="200"/>
              </a:cxn>
            </a:cxnLst>
            <a:rect l="0" t="0" r="r" b="b"/>
            <a:pathLst>
              <a:path w="2880" h="296">
                <a:moveTo>
                  <a:pt x="0" y="296"/>
                </a:moveTo>
                <a:cubicBezTo>
                  <a:pt x="144" y="176"/>
                  <a:pt x="288" y="56"/>
                  <a:pt x="432" y="56"/>
                </a:cubicBezTo>
                <a:cubicBezTo>
                  <a:pt x="576" y="56"/>
                  <a:pt x="696" y="296"/>
                  <a:pt x="864" y="296"/>
                </a:cubicBezTo>
                <a:cubicBezTo>
                  <a:pt x="1032" y="296"/>
                  <a:pt x="1256" y="64"/>
                  <a:pt x="1440" y="56"/>
                </a:cubicBezTo>
                <a:cubicBezTo>
                  <a:pt x="1624" y="48"/>
                  <a:pt x="1808" y="256"/>
                  <a:pt x="1968" y="248"/>
                </a:cubicBezTo>
                <a:cubicBezTo>
                  <a:pt x="2128" y="240"/>
                  <a:pt x="2248" y="16"/>
                  <a:pt x="2400" y="8"/>
                </a:cubicBezTo>
                <a:cubicBezTo>
                  <a:pt x="2552" y="0"/>
                  <a:pt x="2792" y="168"/>
                  <a:pt x="2880" y="200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4689475" y="3581400"/>
            <a:ext cx="4378325" cy="82232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0000FF"/>
                </a:solidFill>
              </a:rPr>
              <a:t>Fully Developed Wave</a:t>
            </a:r>
          </a:p>
          <a:p>
            <a:r>
              <a:rPr lang="en-US" sz="2400" b="1">
                <a:solidFill>
                  <a:srgbClr val="FF0066"/>
                </a:solidFill>
              </a:rPr>
              <a:t>(W. energy=Dissipation Energy)</a:t>
            </a:r>
          </a:p>
        </p:txBody>
      </p:sp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4648200" y="6096000"/>
            <a:ext cx="4432300" cy="457200"/>
          </a:xfrm>
          <a:prstGeom prst="rect">
            <a:avLst/>
          </a:prstGeom>
          <a:solidFill>
            <a:srgbClr val="3399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FF00"/>
                </a:solidFill>
              </a:rPr>
              <a:t>Swell (low frequency long wave)</a:t>
            </a:r>
            <a:r>
              <a:rPr lang="en-US" sz="2400" b="1" i="1">
                <a:solidFill>
                  <a:srgbClr val="FFFF00"/>
                </a:solidFill>
              </a:rPr>
              <a:t> </a:t>
            </a:r>
          </a:p>
        </p:txBody>
      </p:sp>
      <p:sp>
        <p:nvSpPr>
          <p:cNvPr id="9227" name="Text Box 11"/>
          <p:cNvSpPr txBox="1">
            <a:spLocks noChangeArrowheads="1"/>
          </p:cNvSpPr>
          <p:nvPr/>
        </p:nvSpPr>
        <p:spPr bwMode="auto">
          <a:xfrm>
            <a:off x="4689475" y="2286000"/>
            <a:ext cx="4378325" cy="822325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0066"/>
                </a:solidFill>
              </a:rPr>
              <a:t>Ripples and Growing</a:t>
            </a:r>
          </a:p>
          <a:p>
            <a:r>
              <a:rPr lang="en-US" sz="2400" b="1">
                <a:solidFill>
                  <a:srgbClr val="FF0066"/>
                </a:solidFill>
              </a:rPr>
              <a:t>(W. energy&gt;Dissipation Energy)</a:t>
            </a:r>
          </a:p>
        </p:txBody>
      </p:sp>
      <p:sp>
        <p:nvSpPr>
          <p:cNvPr id="9228" name="Line 12"/>
          <p:cNvSpPr>
            <a:spLocks noChangeShapeType="1"/>
          </p:cNvSpPr>
          <p:nvPr/>
        </p:nvSpPr>
        <p:spPr bwMode="auto">
          <a:xfrm>
            <a:off x="3657600" y="3962400"/>
            <a:ext cx="762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29" name="Line 13"/>
          <p:cNvSpPr>
            <a:spLocks noChangeShapeType="1"/>
          </p:cNvSpPr>
          <p:nvPr/>
        </p:nvSpPr>
        <p:spPr bwMode="auto">
          <a:xfrm flipV="1">
            <a:off x="3581400" y="3048000"/>
            <a:ext cx="685800" cy="838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31" name="Text Box 15"/>
          <p:cNvSpPr txBox="1">
            <a:spLocks noChangeArrowheads="1"/>
          </p:cNvSpPr>
          <p:nvPr/>
        </p:nvSpPr>
        <p:spPr bwMode="auto">
          <a:xfrm>
            <a:off x="1905000" y="2819400"/>
            <a:ext cx="162401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chemeClr val="tx1"/>
                </a:solidFill>
              </a:rPr>
              <a:t>Ripple</a:t>
            </a:r>
          </a:p>
          <a:p>
            <a:r>
              <a:rPr lang="en-US" sz="2400" b="1" i="1">
                <a:solidFill>
                  <a:schemeClr val="tx1"/>
                </a:solidFill>
              </a:rPr>
              <a:t>(high freq.)</a:t>
            </a:r>
          </a:p>
        </p:txBody>
      </p:sp>
      <p:sp>
        <p:nvSpPr>
          <p:cNvPr id="9232" name="Line 16"/>
          <p:cNvSpPr>
            <a:spLocks noChangeShapeType="1"/>
          </p:cNvSpPr>
          <p:nvPr/>
        </p:nvSpPr>
        <p:spPr bwMode="auto">
          <a:xfrm>
            <a:off x="6858000" y="5638800"/>
            <a:ext cx="0" cy="457200"/>
          </a:xfrm>
          <a:prstGeom prst="line">
            <a:avLst/>
          </a:prstGeom>
          <a:noFill/>
          <a:ln w="76200">
            <a:solidFill>
              <a:srgbClr val="FF0066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33" name="Line 17"/>
          <p:cNvSpPr>
            <a:spLocks noChangeShapeType="1"/>
          </p:cNvSpPr>
          <p:nvPr/>
        </p:nvSpPr>
        <p:spPr bwMode="auto">
          <a:xfrm flipV="1">
            <a:off x="1981200" y="3733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34" name="Rectangle 18"/>
          <p:cNvSpPr>
            <a:spLocks noChangeArrowheads="1"/>
          </p:cNvSpPr>
          <p:nvPr/>
        </p:nvSpPr>
        <p:spPr bwMode="auto">
          <a:xfrm>
            <a:off x="4689475" y="4876800"/>
            <a:ext cx="4378325" cy="82232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0066"/>
                </a:solidFill>
              </a:rPr>
              <a:t>Reducing</a:t>
            </a:r>
          </a:p>
          <a:p>
            <a:r>
              <a:rPr lang="en-US" sz="2400" b="1">
                <a:solidFill>
                  <a:srgbClr val="FF0066"/>
                </a:solidFill>
              </a:rPr>
              <a:t>(W. energy&lt;Dissipation Energy)</a:t>
            </a:r>
          </a:p>
        </p:txBody>
      </p:sp>
      <p:sp>
        <p:nvSpPr>
          <p:cNvPr id="9235" name="Line 19"/>
          <p:cNvSpPr>
            <a:spLocks noChangeShapeType="1"/>
          </p:cNvSpPr>
          <p:nvPr/>
        </p:nvSpPr>
        <p:spPr bwMode="auto">
          <a:xfrm>
            <a:off x="6858000" y="4419600"/>
            <a:ext cx="0" cy="457200"/>
          </a:xfrm>
          <a:prstGeom prst="line">
            <a:avLst/>
          </a:prstGeom>
          <a:noFill/>
          <a:ln w="76200">
            <a:solidFill>
              <a:srgbClr val="FF0066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36" name="Line 20"/>
          <p:cNvSpPr>
            <a:spLocks noChangeShapeType="1"/>
          </p:cNvSpPr>
          <p:nvPr/>
        </p:nvSpPr>
        <p:spPr bwMode="auto">
          <a:xfrm>
            <a:off x="6858000" y="3124200"/>
            <a:ext cx="0" cy="457200"/>
          </a:xfrm>
          <a:prstGeom prst="line">
            <a:avLst/>
          </a:prstGeom>
          <a:noFill/>
          <a:ln w="76200">
            <a:solidFill>
              <a:srgbClr val="FF0066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37" name="Text Box 21"/>
          <p:cNvSpPr txBox="1">
            <a:spLocks noChangeArrowheads="1"/>
          </p:cNvSpPr>
          <p:nvPr/>
        </p:nvSpPr>
        <p:spPr bwMode="auto">
          <a:xfrm>
            <a:off x="3810000" y="76200"/>
            <a:ext cx="1479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3600" b="1">
                <a:solidFill>
                  <a:schemeClr val="tx1"/>
                </a:solidFill>
              </a:rPr>
              <a:t>Waves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5" name="AutoShape 3"/>
          <p:cNvSpPr>
            <a:spLocks noChangeArrowheads="1"/>
          </p:cNvSpPr>
          <p:nvPr/>
        </p:nvSpPr>
        <p:spPr bwMode="auto">
          <a:xfrm rot="2000820">
            <a:off x="457200" y="914400"/>
            <a:ext cx="1066800" cy="457200"/>
          </a:xfrm>
          <a:prstGeom prst="rightArrow">
            <a:avLst>
              <a:gd name="adj1" fmla="val 50000"/>
              <a:gd name="adj2" fmla="val 58333"/>
            </a:avLst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636" name="Text Box 4"/>
          <p:cNvSpPr txBox="1">
            <a:spLocks noChangeArrowheads="1"/>
          </p:cNvSpPr>
          <p:nvPr/>
        </p:nvSpPr>
        <p:spPr bwMode="auto">
          <a:xfrm rot="2119180">
            <a:off x="404386" y="529281"/>
            <a:ext cx="1936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latinLnBrk="0" hangingPunct="0"/>
            <a:r>
              <a:rPr kumimoji="0" lang="en-US" sz="2400" b="1" dirty="0">
                <a:solidFill>
                  <a:schemeClr val="tx1"/>
                </a:solidFill>
              </a:rPr>
              <a:t>Wind Energy</a:t>
            </a:r>
          </a:p>
        </p:txBody>
      </p:sp>
      <p:sp>
        <p:nvSpPr>
          <p:cNvPr id="69637" name="Text Box 5"/>
          <p:cNvSpPr txBox="1">
            <a:spLocks noChangeArrowheads="1"/>
          </p:cNvSpPr>
          <p:nvPr/>
        </p:nvSpPr>
        <p:spPr bwMode="auto">
          <a:xfrm>
            <a:off x="6300788" y="1447800"/>
            <a:ext cx="1166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latinLnBrk="0" hangingPunct="0"/>
            <a:r>
              <a:rPr kumimoji="0" lang="en-US" sz="2400" b="1">
                <a:solidFill>
                  <a:schemeClr val="tx1"/>
                </a:solidFill>
              </a:rPr>
              <a:t>Ripples</a:t>
            </a:r>
          </a:p>
        </p:txBody>
      </p:sp>
      <p:sp>
        <p:nvSpPr>
          <p:cNvPr id="69638" name="Text Box 6"/>
          <p:cNvSpPr txBox="1">
            <a:spLocks noChangeArrowheads="1"/>
          </p:cNvSpPr>
          <p:nvPr/>
        </p:nvSpPr>
        <p:spPr bwMode="auto">
          <a:xfrm>
            <a:off x="669925" y="1766888"/>
            <a:ext cx="38258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latinLnBrk="0" hangingPunct="0"/>
            <a:endParaRPr kumimoji="0" lang="en-US" sz="2000">
              <a:solidFill>
                <a:schemeClr val="tx1"/>
              </a:solidFill>
            </a:endParaRPr>
          </a:p>
        </p:txBody>
      </p:sp>
      <p:sp>
        <p:nvSpPr>
          <p:cNvPr id="69639" name="Freeform 7"/>
          <p:cNvSpPr>
            <a:spLocks/>
          </p:cNvSpPr>
          <p:nvPr/>
        </p:nvSpPr>
        <p:spPr bwMode="auto">
          <a:xfrm>
            <a:off x="1066800" y="1574800"/>
            <a:ext cx="1295400" cy="101600"/>
          </a:xfrm>
          <a:custGeom>
            <a:avLst/>
            <a:gdLst/>
            <a:ahLst/>
            <a:cxnLst>
              <a:cxn ang="0">
                <a:pos x="0" y="296"/>
              </a:cxn>
              <a:cxn ang="0">
                <a:pos x="432" y="56"/>
              </a:cxn>
              <a:cxn ang="0">
                <a:pos x="864" y="296"/>
              </a:cxn>
              <a:cxn ang="0">
                <a:pos x="1440" y="56"/>
              </a:cxn>
              <a:cxn ang="0">
                <a:pos x="1968" y="248"/>
              </a:cxn>
              <a:cxn ang="0">
                <a:pos x="2400" y="8"/>
              </a:cxn>
              <a:cxn ang="0">
                <a:pos x="2880" y="200"/>
              </a:cxn>
            </a:cxnLst>
            <a:rect l="0" t="0" r="r" b="b"/>
            <a:pathLst>
              <a:path w="2880" h="296">
                <a:moveTo>
                  <a:pt x="0" y="296"/>
                </a:moveTo>
                <a:cubicBezTo>
                  <a:pt x="144" y="176"/>
                  <a:pt x="288" y="56"/>
                  <a:pt x="432" y="56"/>
                </a:cubicBezTo>
                <a:cubicBezTo>
                  <a:pt x="576" y="56"/>
                  <a:pt x="696" y="296"/>
                  <a:pt x="864" y="296"/>
                </a:cubicBezTo>
                <a:cubicBezTo>
                  <a:pt x="1032" y="296"/>
                  <a:pt x="1256" y="64"/>
                  <a:pt x="1440" y="56"/>
                </a:cubicBezTo>
                <a:cubicBezTo>
                  <a:pt x="1624" y="48"/>
                  <a:pt x="1808" y="256"/>
                  <a:pt x="1968" y="248"/>
                </a:cubicBezTo>
                <a:cubicBezTo>
                  <a:pt x="2128" y="240"/>
                  <a:pt x="2248" y="16"/>
                  <a:pt x="2400" y="8"/>
                </a:cubicBezTo>
                <a:cubicBezTo>
                  <a:pt x="2552" y="0"/>
                  <a:pt x="2792" y="168"/>
                  <a:pt x="2880" y="200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640" name="Freeform 8"/>
          <p:cNvSpPr>
            <a:spLocks/>
          </p:cNvSpPr>
          <p:nvPr/>
        </p:nvSpPr>
        <p:spPr bwMode="auto">
          <a:xfrm rot="10800000">
            <a:off x="1752600" y="1574800"/>
            <a:ext cx="1295400" cy="101600"/>
          </a:xfrm>
          <a:custGeom>
            <a:avLst/>
            <a:gdLst/>
            <a:ahLst/>
            <a:cxnLst>
              <a:cxn ang="0">
                <a:pos x="0" y="296"/>
              </a:cxn>
              <a:cxn ang="0">
                <a:pos x="432" y="56"/>
              </a:cxn>
              <a:cxn ang="0">
                <a:pos x="864" y="296"/>
              </a:cxn>
              <a:cxn ang="0">
                <a:pos x="1440" y="56"/>
              </a:cxn>
              <a:cxn ang="0">
                <a:pos x="1968" y="248"/>
              </a:cxn>
              <a:cxn ang="0">
                <a:pos x="2400" y="8"/>
              </a:cxn>
              <a:cxn ang="0">
                <a:pos x="2880" y="200"/>
              </a:cxn>
            </a:cxnLst>
            <a:rect l="0" t="0" r="r" b="b"/>
            <a:pathLst>
              <a:path w="2880" h="296">
                <a:moveTo>
                  <a:pt x="0" y="296"/>
                </a:moveTo>
                <a:cubicBezTo>
                  <a:pt x="144" y="176"/>
                  <a:pt x="288" y="56"/>
                  <a:pt x="432" y="56"/>
                </a:cubicBezTo>
                <a:cubicBezTo>
                  <a:pt x="576" y="56"/>
                  <a:pt x="696" y="296"/>
                  <a:pt x="864" y="296"/>
                </a:cubicBezTo>
                <a:cubicBezTo>
                  <a:pt x="1032" y="296"/>
                  <a:pt x="1256" y="64"/>
                  <a:pt x="1440" y="56"/>
                </a:cubicBezTo>
                <a:cubicBezTo>
                  <a:pt x="1624" y="48"/>
                  <a:pt x="1808" y="256"/>
                  <a:pt x="1968" y="248"/>
                </a:cubicBezTo>
                <a:cubicBezTo>
                  <a:pt x="2128" y="240"/>
                  <a:pt x="2248" y="16"/>
                  <a:pt x="2400" y="8"/>
                </a:cubicBezTo>
                <a:cubicBezTo>
                  <a:pt x="2552" y="0"/>
                  <a:pt x="2792" y="168"/>
                  <a:pt x="2880" y="200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641" name="Freeform 9"/>
          <p:cNvSpPr>
            <a:spLocks/>
          </p:cNvSpPr>
          <p:nvPr/>
        </p:nvSpPr>
        <p:spPr bwMode="auto">
          <a:xfrm>
            <a:off x="2971800" y="1524000"/>
            <a:ext cx="1295400" cy="101600"/>
          </a:xfrm>
          <a:custGeom>
            <a:avLst/>
            <a:gdLst/>
            <a:ahLst/>
            <a:cxnLst>
              <a:cxn ang="0">
                <a:pos x="0" y="296"/>
              </a:cxn>
              <a:cxn ang="0">
                <a:pos x="432" y="56"/>
              </a:cxn>
              <a:cxn ang="0">
                <a:pos x="864" y="296"/>
              </a:cxn>
              <a:cxn ang="0">
                <a:pos x="1440" y="56"/>
              </a:cxn>
              <a:cxn ang="0">
                <a:pos x="1968" y="248"/>
              </a:cxn>
              <a:cxn ang="0">
                <a:pos x="2400" y="8"/>
              </a:cxn>
              <a:cxn ang="0">
                <a:pos x="2880" y="200"/>
              </a:cxn>
            </a:cxnLst>
            <a:rect l="0" t="0" r="r" b="b"/>
            <a:pathLst>
              <a:path w="2880" h="296">
                <a:moveTo>
                  <a:pt x="0" y="296"/>
                </a:moveTo>
                <a:cubicBezTo>
                  <a:pt x="144" y="176"/>
                  <a:pt x="288" y="56"/>
                  <a:pt x="432" y="56"/>
                </a:cubicBezTo>
                <a:cubicBezTo>
                  <a:pt x="576" y="56"/>
                  <a:pt x="696" y="296"/>
                  <a:pt x="864" y="296"/>
                </a:cubicBezTo>
                <a:cubicBezTo>
                  <a:pt x="1032" y="296"/>
                  <a:pt x="1256" y="64"/>
                  <a:pt x="1440" y="56"/>
                </a:cubicBezTo>
                <a:cubicBezTo>
                  <a:pt x="1624" y="48"/>
                  <a:pt x="1808" y="256"/>
                  <a:pt x="1968" y="248"/>
                </a:cubicBezTo>
                <a:cubicBezTo>
                  <a:pt x="2128" y="240"/>
                  <a:pt x="2248" y="16"/>
                  <a:pt x="2400" y="8"/>
                </a:cubicBezTo>
                <a:cubicBezTo>
                  <a:pt x="2552" y="0"/>
                  <a:pt x="2792" y="168"/>
                  <a:pt x="2880" y="200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642" name="AutoShape 10"/>
          <p:cNvSpPr>
            <a:spLocks noChangeArrowheads="1"/>
          </p:cNvSpPr>
          <p:nvPr/>
        </p:nvSpPr>
        <p:spPr bwMode="auto">
          <a:xfrm rot="2000820">
            <a:off x="574088" y="6019800"/>
            <a:ext cx="685800" cy="76200"/>
          </a:xfrm>
          <a:prstGeom prst="rightArrow">
            <a:avLst>
              <a:gd name="adj1" fmla="val 50000"/>
              <a:gd name="adj2" fmla="val 225000"/>
            </a:avLst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643" name="Freeform 11"/>
          <p:cNvSpPr>
            <a:spLocks/>
          </p:cNvSpPr>
          <p:nvPr/>
        </p:nvSpPr>
        <p:spPr bwMode="auto">
          <a:xfrm flipV="1">
            <a:off x="762000" y="6370638"/>
            <a:ext cx="4800600" cy="106362"/>
          </a:xfrm>
          <a:custGeom>
            <a:avLst/>
            <a:gdLst/>
            <a:ahLst/>
            <a:cxnLst>
              <a:cxn ang="0">
                <a:pos x="0" y="296"/>
              </a:cxn>
              <a:cxn ang="0">
                <a:pos x="432" y="56"/>
              </a:cxn>
              <a:cxn ang="0">
                <a:pos x="864" y="296"/>
              </a:cxn>
              <a:cxn ang="0">
                <a:pos x="1440" y="56"/>
              </a:cxn>
              <a:cxn ang="0">
                <a:pos x="1968" y="248"/>
              </a:cxn>
              <a:cxn ang="0">
                <a:pos x="2400" y="8"/>
              </a:cxn>
              <a:cxn ang="0">
                <a:pos x="2880" y="200"/>
              </a:cxn>
            </a:cxnLst>
            <a:rect l="0" t="0" r="r" b="b"/>
            <a:pathLst>
              <a:path w="2880" h="296">
                <a:moveTo>
                  <a:pt x="0" y="296"/>
                </a:moveTo>
                <a:cubicBezTo>
                  <a:pt x="144" y="176"/>
                  <a:pt x="288" y="56"/>
                  <a:pt x="432" y="56"/>
                </a:cubicBezTo>
                <a:cubicBezTo>
                  <a:pt x="576" y="56"/>
                  <a:pt x="696" y="296"/>
                  <a:pt x="864" y="296"/>
                </a:cubicBezTo>
                <a:cubicBezTo>
                  <a:pt x="1032" y="296"/>
                  <a:pt x="1256" y="64"/>
                  <a:pt x="1440" y="56"/>
                </a:cubicBezTo>
                <a:cubicBezTo>
                  <a:pt x="1624" y="48"/>
                  <a:pt x="1808" y="256"/>
                  <a:pt x="1968" y="248"/>
                </a:cubicBezTo>
                <a:cubicBezTo>
                  <a:pt x="2128" y="240"/>
                  <a:pt x="2248" y="16"/>
                  <a:pt x="2400" y="8"/>
                </a:cubicBezTo>
                <a:cubicBezTo>
                  <a:pt x="2552" y="0"/>
                  <a:pt x="2792" y="168"/>
                  <a:pt x="2880" y="200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644" name="Text Box 12"/>
          <p:cNvSpPr txBox="1">
            <a:spLocks noChangeArrowheads="1"/>
          </p:cNvSpPr>
          <p:nvPr/>
        </p:nvSpPr>
        <p:spPr bwMode="auto">
          <a:xfrm>
            <a:off x="822325" y="6537325"/>
            <a:ext cx="42830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latinLnBrk="0" hangingPunct="0"/>
            <a:endParaRPr kumimoji="0" lang="en-US" sz="2000">
              <a:solidFill>
                <a:schemeClr val="tx1"/>
              </a:solidFill>
            </a:endParaRPr>
          </a:p>
        </p:txBody>
      </p:sp>
      <p:sp>
        <p:nvSpPr>
          <p:cNvPr id="69645" name="Rectangle 13"/>
          <p:cNvSpPr>
            <a:spLocks noChangeArrowheads="1"/>
          </p:cNvSpPr>
          <p:nvPr/>
        </p:nvSpPr>
        <p:spPr bwMode="auto">
          <a:xfrm>
            <a:off x="6397625" y="6019800"/>
            <a:ext cx="993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latinLnBrk="0" hangingPunct="0"/>
            <a:r>
              <a:rPr kumimoji="0" lang="en-US" sz="2400" b="1">
                <a:solidFill>
                  <a:schemeClr val="tx1"/>
                </a:solidFill>
              </a:rPr>
              <a:t>Swells</a:t>
            </a:r>
          </a:p>
        </p:txBody>
      </p:sp>
      <p:sp>
        <p:nvSpPr>
          <p:cNvPr id="69647" name="Freeform 15"/>
          <p:cNvSpPr>
            <a:spLocks/>
          </p:cNvSpPr>
          <p:nvPr/>
        </p:nvSpPr>
        <p:spPr bwMode="auto">
          <a:xfrm flipV="1">
            <a:off x="1143000" y="2438400"/>
            <a:ext cx="4038600" cy="288925"/>
          </a:xfrm>
          <a:custGeom>
            <a:avLst/>
            <a:gdLst/>
            <a:ahLst/>
            <a:cxnLst>
              <a:cxn ang="0">
                <a:pos x="0" y="296"/>
              </a:cxn>
              <a:cxn ang="0">
                <a:pos x="432" y="56"/>
              </a:cxn>
              <a:cxn ang="0">
                <a:pos x="864" y="296"/>
              </a:cxn>
              <a:cxn ang="0">
                <a:pos x="1440" y="56"/>
              </a:cxn>
              <a:cxn ang="0">
                <a:pos x="1968" y="248"/>
              </a:cxn>
              <a:cxn ang="0">
                <a:pos x="2400" y="8"/>
              </a:cxn>
              <a:cxn ang="0">
                <a:pos x="2880" y="200"/>
              </a:cxn>
            </a:cxnLst>
            <a:rect l="0" t="0" r="r" b="b"/>
            <a:pathLst>
              <a:path w="2880" h="296">
                <a:moveTo>
                  <a:pt x="0" y="296"/>
                </a:moveTo>
                <a:cubicBezTo>
                  <a:pt x="144" y="176"/>
                  <a:pt x="288" y="56"/>
                  <a:pt x="432" y="56"/>
                </a:cubicBezTo>
                <a:cubicBezTo>
                  <a:pt x="576" y="56"/>
                  <a:pt x="696" y="296"/>
                  <a:pt x="864" y="296"/>
                </a:cubicBezTo>
                <a:cubicBezTo>
                  <a:pt x="1032" y="296"/>
                  <a:pt x="1256" y="64"/>
                  <a:pt x="1440" y="56"/>
                </a:cubicBezTo>
                <a:cubicBezTo>
                  <a:pt x="1624" y="48"/>
                  <a:pt x="1808" y="256"/>
                  <a:pt x="1968" y="248"/>
                </a:cubicBezTo>
                <a:cubicBezTo>
                  <a:pt x="2128" y="240"/>
                  <a:pt x="2248" y="16"/>
                  <a:pt x="2400" y="8"/>
                </a:cubicBezTo>
                <a:cubicBezTo>
                  <a:pt x="2552" y="0"/>
                  <a:pt x="2792" y="168"/>
                  <a:pt x="2880" y="200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648" name="Text Box 16"/>
          <p:cNvSpPr txBox="1">
            <a:spLocks noChangeArrowheads="1"/>
          </p:cNvSpPr>
          <p:nvPr/>
        </p:nvSpPr>
        <p:spPr bwMode="auto">
          <a:xfrm>
            <a:off x="746125" y="2787650"/>
            <a:ext cx="38258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latinLnBrk="0" hangingPunct="0"/>
            <a:endParaRPr kumimoji="0" lang="en-US" sz="2000">
              <a:solidFill>
                <a:schemeClr val="tx1"/>
              </a:solidFill>
            </a:endParaRPr>
          </a:p>
        </p:txBody>
      </p:sp>
      <p:sp>
        <p:nvSpPr>
          <p:cNvPr id="69649" name="Rectangle 17"/>
          <p:cNvSpPr>
            <a:spLocks noChangeArrowheads="1"/>
          </p:cNvSpPr>
          <p:nvPr/>
        </p:nvSpPr>
        <p:spPr bwMode="auto">
          <a:xfrm>
            <a:off x="6321425" y="2362200"/>
            <a:ext cx="19843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latinLnBrk="0" hangingPunct="0"/>
            <a:r>
              <a:rPr kumimoji="0" lang="en-US" sz="2400" b="1">
                <a:solidFill>
                  <a:schemeClr val="tx1"/>
                </a:solidFill>
              </a:rPr>
              <a:t>Growing Seas</a:t>
            </a:r>
          </a:p>
        </p:txBody>
      </p:sp>
      <p:sp>
        <p:nvSpPr>
          <p:cNvPr id="69650" name="Freeform 18"/>
          <p:cNvSpPr>
            <a:spLocks/>
          </p:cNvSpPr>
          <p:nvPr/>
        </p:nvSpPr>
        <p:spPr bwMode="auto">
          <a:xfrm flipV="1">
            <a:off x="1066800" y="3429000"/>
            <a:ext cx="4267200" cy="838200"/>
          </a:xfrm>
          <a:custGeom>
            <a:avLst/>
            <a:gdLst/>
            <a:ahLst/>
            <a:cxnLst>
              <a:cxn ang="0">
                <a:pos x="0" y="296"/>
              </a:cxn>
              <a:cxn ang="0">
                <a:pos x="432" y="56"/>
              </a:cxn>
              <a:cxn ang="0">
                <a:pos x="864" y="296"/>
              </a:cxn>
              <a:cxn ang="0">
                <a:pos x="1440" y="56"/>
              </a:cxn>
              <a:cxn ang="0">
                <a:pos x="1968" y="248"/>
              </a:cxn>
              <a:cxn ang="0">
                <a:pos x="2400" y="8"/>
              </a:cxn>
              <a:cxn ang="0">
                <a:pos x="2880" y="200"/>
              </a:cxn>
            </a:cxnLst>
            <a:rect l="0" t="0" r="r" b="b"/>
            <a:pathLst>
              <a:path w="2880" h="296">
                <a:moveTo>
                  <a:pt x="0" y="296"/>
                </a:moveTo>
                <a:cubicBezTo>
                  <a:pt x="144" y="176"/>
                  <a:pt x="288" y="56"/>
                  <a:pt x="432" y="56"/>
                </a:cubicBezTo>
                <a:cubicBezTo>
                  <a:pt x="576" y="56"/>
                  <a:pt x="696" y="296"/>
                  <a:pt x="864" y="296"/>
                </a:cubicBezTo>
                <a:cubicBezTo>
                  <a:pt x="1032" y="296"/>
                  <a:pt x="1256" y="64"/>
                  <a:pt x="1440" y="56"/>
                </a:cubicBezTo>
                <a:cubicBezTo>
                  <a:pt x="1624" y="48"/>
                  <a:pt x="1808" y="256"/>
                  <a:pt x="1968" y="248"/>
                </a:cubicBezTo>
                <a:cubicBezTo>
                  <a:pt x="2128" y="240"/>
                  <a:pt x="2248" y="16"/>
                  <a:pt x="2400" y="8"/>
                </a:cubicBezTo>
                <a:cubicBezTo>
                  <a:pt x="2552" y="0"/>
                  <a:pt x="2792" y="168"/>
                  <a:pt x="2880" y="200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651" name="AutoShape 19"/>
          <p:cNvSpPr>
            <a:spLocks noChangeArrowheads="1"/>
          </p:cNvSpPr>
          <p:nvPr/>
        </p:nvSpPr>
        <p:spPr bwMode="auto">
          <a:xfrm rot="2000820">
            <a:off x="418843" y="3048000"/>
            <a:ext cx="1066800" cy="457200"/>
          </a:xfrm>
          <a:prstGeom prst="rightArrow">
            <a:avLst>
              <a:gd name="adj1" fmla="val 50000"/>
              <a:gd name="adj2" fmla="val 58333"/>
            </a:avLst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652" name="Text Box 20"/>
          <p:cNvSpPr txBox="1">
            <a:spLocks noChangeArrowheads="1"/>
          </p:cNvSpPr>
          <p:nvPr/>
        </p:nvSpPr>
        <p:spPr bwMode="auto">
          <a:xfrm>
            <a:off x="1050925" y="4251325"/>
            <a:ext cx="38258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latinLnBrk="0" hangingPunct="0"/>
            <a:endParaRPr kumimoji="0" lang="en-US" sz="2000">
              <a:solidFill>
                <a:schemeClr val="tx1"/>
              </a:solidFill>
            </a:endParaRPr>
          </a:p>
        </p:txBody>
      </p:sp>
      <p:sp>
        <p:nvSpPr>
          <p:cNvPr id="69653" name="Rectangle 21"/>
          <p:cNvSpPr>
            <a:spLocks noChangeArrowheads="1"/>
          </p:cNvSpPr>
          <p:nvPr/>
        </p:nvSpPr>
        <p:spPr bwMode="auto">
          <a:xfrm>
            <a:off x="6276975" y="3352800"/>
            <a:ext cx="29432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latinLnBrk="0" hangingPunct="0"/>
            <a:r>
              <a:rPr kumimoji="0" lang="en-US" sz="2400" b="1">
                <a:solidFill>
                  <a:schemeClr val="tx1"/>
                </a:solidFill>
              </a:rPr>
              <a:t>Fully Developed Seas</a:t>
            </a:r>
          </a:p>
        </p:txBody>
      </p:sp>
      <p:sp>
        <p:nvSpPr>
          <p:cNvPr id="69654" name="AutoShape 22"/>
          <p:cNvSpPr>
            <a:spLocks noChangeArrowheads="1"/>
          </p:cNvSpPr>
          <p:nvPr/>
        </p:nvSpPr>
        <p:spPr bwMode="auto">
          <a:xfrm rot="2000820">
            <a:off x="438250" y="4643333"/>
            <a:ext cx="871537" cy="192087"/>
          </a:xfrm>
          <a:prstGeom prst="rightArrow">
            <a:avLst>
              <a:gd name="adj1" fmla="val 50000"/>
              <a:gd name="adj2" fmla="val 113430"/>
            </a:avLst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655" name="Freeform 23"/>
          <p:cNvSpPr>
            <a:spLocks/>
          </p:cNvSpPr>
          <p:nvPr/>
        </p:nvSpPr>
        <p:spPr bwMode="auto">
          <a:xfrm flipV="1">
            <a:off x="1066800" y="5181600"/>
            <a:ext cx="4191000" cy="258763"/>
          </a:xfrm>
          <a:custGeom>
            <a:avLst/>
            <a:gdLst/>
            <a:ahLst/>
            <a:cxnLst>
              <a:cxn ang="0">
                <a:pos x="0" y="296"/>
              </a:cxn>
              <a:cxn ang="0">
                <a:pos x="432" y="56"/>
              </a:cxn>
              <a:cxn ang="0">
                <a:pos x="864" y="296"/>
              </a:cxn>
              <a:cxn ang="0">
                <a:pos x="1440" y="56"/>
              </a:cxn>
              <a:cxn ang="0">
                <a:pos x="1968" y="248"/>
              </a:cxn>
              <a:cxn ang="0">
                <a:pos x="2400" y="8"/>
              </a:cxn>
              <a:cxn ang="0">
                <a:pos x="2880" y="200"/>
              </a:cxn>
            </a:cxnLst>
            <a:rect l="0" t="0" r="r" b="b"/>
            <a:pathLst>
              <a:path w="2880" h="296">
                <a:moveTo>
                  <a:pt x="0" y="296"/>
                </a:moveTo>
                <a:cubicBezTo>
                  <a:pt x="144" y="176"/>
                  <a:pt x="288" y="56"/>
                  <a:pt x="432" y="56"/>
                </a:cubicBezTo>
                <a:cubicBezTo>
                  <a:pt x="576" y="56"/>
                  <a:pt x="696" y="296"/>
                  <a:pt x="864" y="296"/>
                </a:cubicBezTo>
                <a:cubicBezTo>
                  <a:pt x="1032" y="296"/>
                  <a:pt x="1256" y="64"/>
                  <a:pt x="1440" y="56"/>
                </a:cubicBezTo>
                <a:cubicBezTo>
                  <a:pt x="1624" y="48"/>
                  <a:pt x="1808" y="256"/>
                  <a:pt x="1968" y="248"/>
                </a:cubicBezTo>
                <a:cubicBezTo>
                  <a:pt x="2128" y="240"/>
                  <a:pt x="2248" y="16"/>
                  <a:pt x="2400" y="8"/>
                </a:cubicBezTo>
                <a:cubicBezTo>
                  <a:pt x="2552" y="0"/>
                  <a:pt x="2792" y="168"/>
                  <a:pt x="2880" y="200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656" name="Text Box 24"/>
          <p:cNvSpPr txBox="1">
            <a:spLocks noChangeArrowheads="1"/>
          </p:cNvSpPr>
          <p:nvPr/>
        </p:nvSpPr>
        <p:spPr bwMode="auto">
          <a:xfrm>
            <a:off x="1050925" y="5500688"/>
            <a:ext cx="38258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latinLnBrk="0" hangingPunct="0"/>
            <a:endParaRPr kumimoji="0" lang="en-US" sz="2000">
              <a:solidFill>
                <a:schemeClr val="tx1"/>
              </a:solidFill>
            </a:endParaRPr>
          </a:p>
        </p:txBody>
      </p:sp>
      <p:sp>
        <p:nvSpPr>
          <p:cNvPr id="69657" name="Rectangle 25"/>
          <p:cNvSpPr>
            <a:spLocks noChangeArrowheads="1"/>
          </p:cNvSpPr>
          <p:nvPr/>
        </p:nvSpPr>
        <p:spPr bwMode="auto">
          <a:xfrm>
            <a:off x="6324600" y="4800600"/>
            <a:ext cx="1420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latinLnBrk="0" hangingPunct="0"/>
            <a:r>
              <a:rPr kumimoji="0" lang="en-US" sz="2400" b="1">
                <a:solidFill>
                  <a:schemeClr val="tx1"/>
                </a:solidFill>
              </a:rPr>
              <a:t>Reducing</a:t>
            </a:r>
          </a:p>
        </p:txBody>
      </p:sp>
      <p:sp>
        <p:nvSpPr>
          <p:cNvPr id="69658" name="Freeform 26"/>
          <p:cNvSpPr>
            <a:spLocks/>
          </p:cNvSpPr>
          <p:nvPr/>
        </p:nvSpPr>
        <p:spPr bwMode="auto">
          <a:xfrm>
            <a:off x="3886200" y="1498600"/>
            <a:ext cx="1295400" cy="101600"/>
          </a:xfrm>
          <a:custGeom>
            <a:avLst/>
            <a:gdLst/>
            <a:ahLst/>
            <a:cxnLst>
              <a:cxn ang="0">
                <a:pos x="0" y="296"/>
              </a:cxn>
              <a:cxn ang="0">
                <a:pos x="432" y="56"/>
              </a:cxn>
              <a:cxn ang="0">
                <a:pos x="864" y="296"/>
              </a:cxn>
              <a:cxn ang="0">
                <a:pos x="1440" y="56"/>
              </a:cxn>
              <a:cxn ang="0">
                <a:pos x="1968" y="248"/>
              </a:cxn>
              <a:cxn ang="0">
                <a:pos x="2400" y="8"/>
              </a:cxn>
              <a:cxn ang="0">
                <a:pos x="2880" y="200"/>
              </a:cxn>
            </a:cxnLst>
            <a:rect l="0" t="0" r="r" b="b"/>
            <a:pathLst>
              <a:path w="2880" h="296">
                <a:moveTo>
                  <a:pt x="0" y="296"/>
                </a:moveTo>
                <a:cubicBezTo>
                  <a:pt x="144" y="176"/>
                  <a:pt x="288" y="56"/>
                  <a:pt x="432" y="56"/>
                </a:cubicBezTo>
                <a:cubicBezTo>
                  <a:pt x="576" y="56"/>
                  <a:pt x="696" y="296"/>
                  <a:pt x="864" y="296"/>
                </a:cubicBezTo>
                <a:cubicBezTo>
                  <a:pt x="1032" y="296"/>
                  <a:pt x="1256" y="64"/>
                  <a:pt x="1440" y="56"/>
                </a:cubicBezTo>
                <a:cubicBezTo>
                  <a:pt x="1624" y="48"/>
                  <a:pt x="1808" y="256"/>
                  <a:pt x="1968" y="248"/>
                </a:cubicBezTo>
                <a:cubicBezTo>
                  <a:pt x="2128" y="240"/>
                  <a:pt x="2248" y="16"/>
                  <a:pt x="2400" y="8"/>
                </a:cubicBezTo>
                <a:cubicBezTo>
                  <a:pt x="2552" y="0"/>
                  <a:pt x="2792" y="168"/>
                  <a:pt x="2880" y="200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659" name="Text Box 27"/>
          <p:cNvSpPr txBox="1">
            <a:spLocks noChangeArrowheads="1"/>
          </p:cNvSpPr>
          <p:nvPr/>
        </p:nvSpPr>
        <p:spPr bwMode="auto">
          <a:xfrm>
            <a:off x="3810000" y="76200"/>
            <a:ext cx="1479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3600" b="1">
                <a:solidFill>
                  <a:schemeClr val="tx1"/>
                </a:solidFill>
              </a:rPr>
              <a:t>Waves</a:t>
            </a:r>
          </a:p>
        </p:txBody>
      </p:sp>
      <p:sp>
        <p:nvSpPr>
          <p:cNvPr id="69646" name="AutoShape 14"/>
          <p:cNvSpPr>
            <a:spLocks noChangeArrowheads="1"/>
          </p:cNvSpPr>
          <p:nvPr/>
        </p:nvSpPr>
        <p:spPr bwMode="auto">
          <a:xfrm rot="2000820">
            <a:off x="418843" y="1981200"/>
            <a:ext cx="1066800" cy="457200"/>
          </a:xfrm>
          <a:prstGeom prst="rightArrow">
            <a:avLst>
              <a:gd name="adj1" fmla="val 50000"/>
              <a:gd name="adj2" fmla="val 58333"/>
            </a:avLst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Text Box 2"/>
          <p:cNvSpPr txBox="1">
            <a:spLocks noChangeArrowheads="1"/>
          </p:cNvSpPr>
          <p:nvPr/>
        </p:nvSpPr>
        <p:spPr bwMode="auto">
          <a:xfrm>
            <a:off x="762000" y="2286000"/>
            <a:ext cx="8153400" cy="323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50000"/>
              </a:lnSpc>
              <a:buFontTx/>
              <a:buChar char="•"/>
            </a:pPr>
            <a:r>
              <a:rPr lang="en-US" sz="2400">
                <a:solidFill>
                  <a:schemeClr val="tx1"/>
                </a:solidFill>
                <a:latin typeface="굴림" pitchFamily="50" charset="-127"/>
              </a:rPr>
              <a:t> </a:t>
            </a:r>
            <a:r>
              <a:rPr lang="en-US" sz="2400" b="1">
                <a:solidFill>
                  <a:srgbClr val="FF0066"/>
                </a:solidFill>
              </a:rPr>
              <a:t>Ripple</a:t>
            </a:r>
            <a:r>
              <a:rPr lang="en-US" sz="2400" b="1">
                <a:solidFill>
                  <a:schemeClr val="tx1"/>
                </a:solidFill>
              </a:rPr>
              <a:t> : high frequency, short wave</a:t>
            </a:r>
          </a:p>
          <a:p>
            <a:pPr>
              <a:lnSpc>
                <a:spcPct val="150000"/>
              </a:lnSpc>
              <a:buFontTx/>
              <a:buChar char="•"/>
            </a:pPr>
            <a:r>
              <a:rPr lang="en-US" sz="2400" b="1">
                <a:solidFill>
                  <a:schemeClr val="tx1"/>
                </a:solidFill>
              </a:rPr>
              <a:t> </a:t>
            </a:r>
            <a:r>
              <a:rPr lang="en-US" sz="2400" b="1">
                <a:solidFill>
                  <a:srgbClr val="FF0066"/>
                </a:solidFill>
              </a:rPr>
              <a:t>Fully developed wave</a:t>
            </a:r>
            <a:r>
              <a:rPr lang="en-US" sz="2400" b="1">
                <a:solidFill>
                  <a:schemeClr val="tx1"/>
                </a:solidFill>
              </a:rPr>
              <a:t> : stable wave with maximized wave</a:t>
            </a:r>
          </a:p>
          <a:p>
            <a:pPr>
              <a:lnSpc>
                <a:spcPct val="150000"/>
              </a:lnSpc>
            </a:pPr>
            <a:r>
              <a:rPr lang="en-US" sz="2400" b="1">
                <a:solidFill>
                  <a:schemeClr val="tx1"/>
                </a:solidFill>
              </a:rPr>
              <a:t>  height and energy (does not change as the wind continues </a:t>
            </a:r>
          </a:p>
          <a:p>
            <a:pPr>
              <a:lnSpc>
                <a:spcPct val="150000"/>
              </a:lnSpc>
            </a:pPr>
            <a:r>
              <a:rPr lang="en-US" sz="2400" b="1">
                <a:solidFill>
                  <a:schemeClr val="tx1"/>
                </a:solidFill>
              </a:rPr>
              <a:t>  to blow)</a:t>
            </a:r>
          </a:p>
          <a:p>
            <a:pPr>
              <a:lnSpc>
                <a:spcPct val="130000"/>
              </a:lnSpc>
              <a:buFontTx/>
              <a:buChar char="•"/>
            </a:pPr>
            <a:r>
              <a:rPr lang="en-US" sz="2400" b="1">
                <a:solidFill>
                  <a:schemeClr val="tx1"/>
                </a:solidFill>
              </a:rPr>
              <a:t> </a:t>
            </a:r>
            <a:r>
              <a:rPr lang="en-US" sz="2400" b="1">
                <a:solidFill>
                  <a:srgbClr val="FF0066"/>
                </a:solidFill>
              </a:rPr>
              <a:t>Swell</a:t>
            </a:r>
            <a:r>
              <a:rPr lang="en-US" sz="2400" b="1">
                <a:solidFill>
                  <a:schemeClr val="tx1"/>
                </a:solidFill>
              </a:rPr>
              <a:t> : low frequency, long wave, high frequency waves </a:t>
            </a:r>
          </a:p>
          <a:p>
            <a:pPr>
              <a:lnSpc>
                <a:spcPct val="130000"/>
              </a:lnSpc>
            </a:pPr>
            <a:r>
              <a:rPr lang="en-US" sz="2400" b="1">
                <a:solidFill>
                  <a:schemeClr val="tx1"/>
                </a:solidFill>
              </a:rPr>
              <a:t>   dissipated</a:t>
            </a:r>
          </a:p>
        </p:txBody>
      </p:sp>
      <p:sp>
        <p:nvSpPr>
          <p:cNvPr id="78851" name="Text Box 3"/>
          <p:cNvSpPr txBox="1">
            <a:spLocks noChangeArrowheads="1"/>
          </p:cNvSpPr>
          <p:nvPr/>
        </p:nvSpPr>
        <p:spPr bwMode="auto">
          <a:xfrm>
            <a:off x="609600" y="1600200"/>
            <a:ext cx="1844675" cy="519113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chemeClr val="tx1"/>
                </a:solidFill>
              </a:rPr>
              <a:t>Definitions</a:t>
            </a:r>
          </a:p>
        </p:txBody>
      </p:sp>
      <p:sp>
        <p:nvSpPr>
          <p:cNvPr id="78852" name="Text Box 4"/>
          <p:cNvSpPr txBox="1">
            <a:spLocks noChangeArrowheads="1"/>
          </p:cNvSpPr>
          <p:nvPr/>
        </p:nvSpPr>
        <p:spPr bwMode="auto">
          <a:xfrm>
            <a:off x="3810000" y="76200"/>
            <a:ext cx="1479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3600" b="1">
                <a:solidFill>
                  <a:schemeClr val="tx1"/>
                </a:solidFill>
              </a:rPr>
              <a:t>Waves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683" name="Object 3"/>
          <p:cNvGraphicFramePr>
            <a:graphicFrameLocks noChangeAspect="1"/>
          </p:cNvGraphicFramePr>
          <p:nvPr/>
        </p:nvGraphicFramePr>
        <p:xfrm>
          <a:off x="1733550" y="2343150"/>
          <a:ext cx="409575" cy="392113"/>
        </p:xfrm>
        <a:graphic>
          <a:graphicData uri="http://schemas.openxmlformats.org/presentationml/2006/ole">
            <p:oleObj spid="_x0000_s71683" name="Equation" r:id="rId4" imgW="114120" imgH="126720" progId="Equation.3">
              <p:embed/>
            </p:oleObj>
          </a:graphicData>
        </a:graphic>
      </p:graphicFrame>
      <p:sp>
        <p:nvSpPr>
          <p:cNvPr id="71684" name="Line 4"/>
          <p:cNvSpPr>
            <a:spLocks noChangeAspect="1" noChangeShapeType="1"/>
          </p:cNvSpPr>
          <p:nvPr/>
        </p:nvSpPr>
        <p:spPr bwMode="auto">
          <a:xfrm>
            <a:off x="1608138" y="3519488"/>
            <a:ext cx="60880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685" name="Line 5"/>
          <p:cNvSpPr>
            <a:spLocks noChangeAspect="1" noChangeShapeType="1"/>
          </p:cNvSpPr>
          <p:nvPr/>
        </p:nvSpPr>
        <p:spPr bwMode="auto">
          <a:xfrm flipV="1">
            <a:off x="1698625" y="2420938"/>
            <a:ext cx="0" cy="2303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686" name="Line 6"/>
          <p:cNvSpPr>
            <a:spLocks noChangeAspect="1" noChangeShapeType="1"/>
          </p:cNvSpPr>
          <p:nvPr/>
        </p:nvSpPr>
        <p:spPr bwMode="auto">
          <a:xfrm>
            <a:off x="1676400" y="4724400"/>
            <a:ext cx="32686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687" name="Line 7"/>
          <p:cNvSpPr>
            <a:spLocks noChangeAspect="1" noChangeShapeType="1"/>
          </p:cNvSpPr>
          <p:nvPr/>
        </p:nvSpPr>
        <p:spPr bwMode="auto">
          <a:xfrm>
            <a:off x="1608138" y="4225925"/>
            <a:ext cx="2730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688" name="Freeform 8"/>
          <p:cNvSpPr>
            <a:spLocks noChangeAspect="1"/>
          </p:cNvSpPr>
          <p:nvPr/>
        </p:nvSpPr>
        <p:spPr bwMode="auto">
          <a:xfrm>
            <a:off x="1524000" y="2735263"/>
            <a:ext cx="5797550" cy="1490662"/>
          </a:xfrm>
          <a:custGeom>
            <a:avLst/>
            <a:gdLst/>
            <a:ahLst/>
            <a:cxnLst>
              <a:cxn ang="0">
                <a:pos x="0" y="192"/>
              </a:cxn>
              <a:cxn ang="0">
                <a:pos x="144" y="48"/>
              </a:cxn>
              <a:cxn ang="0">
                <a:pos x="480" y="480"/>
              </a:cxn>
              <a:cxn ang="0">
                <a:pos x="960" y="912"/>
              </a:cxn>
              <a:cxn ang="0">
                <a:pos x="1344" y="480"/>
              </a:cxn>
              <a:cxn ang="0">
                <a:pos x="1728" y="48"/>
              </a:cxn>
              <a:cxn ang="0">
                <a:pos x="2112" y="480"/>
              </a:cxn>
              <a:cxn ang="0">
                <a:pos x="2496" y="912"/>
              </a:cxn>
              <a:cxn ang="0">
                <a:pos x="2928" y="480"/>
              </a:cxn>
            </a:cxnLst>
            <a:rect l="0" t="0" r="r" b="b"/>
            <a:pathLst>
              <a:path w="2928" h="912">
                <a:moveTo>
                  <a:pt x="0" y="192"/>
                </a:moveTo>
                <a:cubicBezTo>
                  <a:pt x="32" y="96"/>
                  <a:pt x="64" y="0"/>
                  <a:pt x="144" y="48"/>
                </a:cubicBezTo>
                <a:cubicBezTo>
                  <a:pt x="224" y="96"/>
                  <a:pt x="344" y="336"/>
                  <a:pt x="480" y="480"/>
                </a:cubicBezTo>
                <a:cubicBezTo>
                  <a:pt x="616" y="624"/>
                  <a:pt x="816" y="912"/>
                  <a:pt x="960" y="912"/>
                </a:cubicBezTo>
                <a:cubicBezTo>
                  <a:pt x="1104" y="912"/>
                  <a:pt x="1216" y="624"/>
                  <a:pt x="1344" y="480"/>
                </a:cubicBezTo>
                <a:cubicBezTo>
                  <a:pt x="1472" y="336"/>
                  <a:pt x="1600" y="48"/>
                  <a:pt x="1728" y="48"/>
                </a:cubicBezTo>
                <a:cubicBezTo>
                  <a:pt x="1856" y="48"/>
                  <a:pt x="1984" y="336"/>
                  <a:pt x="2112" y="480"/>
                </a:cubicBezTo>
                <a:cubicBezTo>
                  <a:pt x="2240" y="624"/>
                  <a:pt x="2360" y="912"/>
                  <a:pt x="2496" y="912"/>
                </a:cubicBezTo>
                <a:cubicBezTo>
                  <a:pt x="2632" y="912"/>
                  <a:pt x="2780" y="696"/>
                  <a:pt x="2928" y="480"/>
                </a:cubicBezTo>
              </a:path>
            </a:pathLst>
          </a:custGeom>
          <a:noFill/>
          <a:ln w="57150" cmpd="sng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689" name="Text Box 9"/>
          <p:cNvSpPr txBox="1">
            <a:spLocks noChangeAspect="1" noChangeArrowheads="1"/>
          </p:cNvSpPr>
          <p:nvPr/>
        </p:nvSpPr>
        <p:spPr bwMode="auto">
          <a:xfrm>
            <a:off x="7624763" y="3433763"/>
            <a:ext cx="9366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latinLnBrk="0" hangingPunct="0"/>
            <a:r>
              <a:rPr kumimoji="0" lang="en-US" sz="2400" i="1">
                <a:solidFill>
                  <a:schemeClr val="tx1"/>
                </a:solidFill>
              </a:rPr>
              <a:t>t (sec)</a:t>
            </a:r>
          </a:p>
        </p:txBody>
      </p:sp>
      <p:graphicFrame>
        <p:nvGraphicFramePr>
          <p:cNvPr id="71690" name="Object 10"/>
          <p:cNvGraphicFramePr>
            <a:graphicFrameLocks noChangeAspect="1"/>
          </p:cNvGraphicFramePr>
          <p:nvPr/>
        </p:nvGraphicFramePr>
        <p:xfrm>
          <a:off x="914400" y="2420938"/>
          <a:ext cx="758825" cy="511175"/>
        </p:xfrm>
        <a:graphic>
          <a:graphicData uri="http://schemas.openxmlformats.org/presentationml/2006/ole">
            <p:oleObj spid="_x0000_s71690" name="Equation" r:id="rId5" imgW="291960" imgH="228600" progId="Equation.3">
              <p:embed/>
            </p:oleObj>
          </a:graphicData>
        </a:graphic>
      </p:graphicFrame>
      <p:sp>
        <p:nvSpPr>
          <p:cNvPr id="71691" name="Text Box 11"/>
          <p:cNvSpPr txBox="1">
            <a:spLocks noChangeAspect="1" noChangeArrowheads="1"/>
          </p:cNvSpPr>
          <p:nvPr/>
        </p:nvSpPr>
        <p:spPr bwMode="auto">
          <a:xfrm>
            <a:off x="2954338" y="4421188"/>
            <a:ext cx="369887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latinLnBrk="0" hangingPunct="0"/>
            <a:r>
              <a:rPr kumimoji="0" lang="en-US" sz="2400">
                <a:solidFill>
                  <a:schemeClr val="tx1"/>
                </a:solidFill>
              </a:rPr>
              <a:t>T</a:t>
            </a:r>
          </a:p>
        </p:txBody>
      </p:sp>
      <p:graphicFrame>
        <p:nvGraphicFramePr>
          <p:cNvPr id="71692" name="Object 12"/>
          <p:cNvGraphicFramePr>
            <a:graphicFrameLocks noChangeAspect="1"/>
          </p:cNvGraphicFramePr>
          <p:nvPr/>
        </p:nvGraphicFramePr>
        <p:xfrm>
          <a:off x="914400" y="3911600"/>
          <a:ext cx="757238" cy="511175"/>
        </p:xfrm>
        <a:graphic>
          <a:graphicData uri="http://schemas.openxmlformats.org/presentationml/2006/ole">
            <p:oleObj spid="_x0000_s71692" name="Equation" r:id="rId6" imgW="291960" imgH="228600" progId="Equation.3">
              <p:embed/>
            </p:oleObj>
          </a:graphicData>
        </a:graphic>
      </p:graphicFrame>
      <p:sp>
        <p:nvSpPr>
          <p:cNvPr id="71693" name="Line 13"/>
          <p:cNvSpPr>
            <a:spLocks noChangeAspect="1" noChangeShapeType="1"/>
          </p:cNvSpPr>
          <p:nvPr/>
        </p:nvSpPr>
        <p:spPr bwMode="auto">
          <a:xfrm flipV="1">
            <a:off x="4953000" y="2987675"/>
            <a:ext cx="0" cy="1797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694" name="Text Box 14"/>
          <p:cNvSpPr txBox="1">
            <a:spLocks noChangeArrowheads="1"/>
          </p:cNvSpPr>
          <p:nvPr/>
        </p:nvSpPr>
        <p:spPr bwMode="auto">
          <a:xfrm>
            <a:off x="365125" y="5364163"/>
            <a:ext cx="8474075" cy="1798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latinLnBrk="0" hangingPunct="0">
              <a:tabLst>
                <a:tab pos="457200" algn="l"/>
              </a:tabLst>
            </a:pPr>
            <a:r>
              <a:rPr kumimoji="0" lang="en-US" sz="2400" u="sng">
                <a:solidFill>
                  <a:schemeClr val="accent2"/>
                </a:solidFill>
              </a:rPr>
              <a:t>Sinusoidal Wave</a:t>
            </a:r>
            <a:r>
              <a:rPr kumimoji="0" lang="en-US" sz="2000">
                <a:solidFill>
                  <a:schemeClr val="tx1"/>
                </a:solidFill>
              </a:rPr>
              <a:t>- A wave pattern in the typical sine pattern</a:t>
            </a:r>
          </a:p>
          <a:p>
            <a:pPr eaLnBrk="0" latinLnBrk="0" hangingPunct="0">
              <a:tabLst>
                <a:tab pos="457200" algn="l"/>
              </a:tabLst>
            </a:pPr>
            <a:r>
              <a:rPr kumimoji="0" lang="en-US" sz="2400" u="sng">
                <a:solidFill>
                  <a:schemeClr val="accent2"/>
                </a:solidFill>
              </a:rPr>
              <a:t>Period,</a:t>
            </a:r>
            <a:r>
              <a:rPr kumimoji="0" lang="en-US" sz="2000" u="sng">
                <a:solidFill>
                  <a:schemeClr val="accent2"/>
                </a:solidFill>
              </a:rPr>
              <a:t> </a:t>
            </a:r>
            <a:r>
              <a:rPr kumimoji="0" lang="en-US" sz="2800" u="sng">
                <a:solidFill>
                  <a:schemeClr val="accent2"/>
                </a:solidFill>
              </a:rPr>
              <a:t>T</a:t>
            </a:r>
            <a:r>
              <a:rPr kumimoji="0" lang="en-US" sz="2000">
                <a:solidFill>
                  <a:schemeClr val="tx1"/>
                </a:solidFill>
              </a:rPr>
              <a:t>- Distance to complete one complete wave (sine) cycle, defined as 2</a:t>
            </a:r>
            <a:r>
              <a:rPr kumimoji="0" lang="en-US" sz="2000">
                <a:solidFill>
                  <a:schemeClr val="tx1"/>
                </a:solidFill>
                <a:latin typeface="Symbol" pitchFamily="18" charset="2"/>
              </a:rPr>
              <a:t>p</a:t>
            </a:r>
            <a:r>
              <a:rPr kumimoji="0" lang="en-US" sz="2000">
                <a:solidFill>
                  <a:schemeClr val="tx1"/>
                </a:solidFill>
              </a:rPr>
              <a:t> radians (Here the period is 2/3 second, .667sec)</a:t>
            </a:r>
          </a:p>
          <a:p>
            <a:pPr eaLnBrk="0" latinLnBrk="0" hangingPunct="0">
              <a:tabLst>
                <a:tab pos="457200" algn="l"/>
              </a:tabLst>
            </a:pPr>
            <a:r>
              <a:rPr kumimoji="0" lang="en-US" sz="2000" b="1" i="1">
                <a:solidFill>
                  <a:schemeClr val="accent2"/>
                </a:solidFill>
              </a:rPr>
              <a:t>	- Remember that </a:t>
            </a:r>
            <a:r>
              <a:rPr kumimoji="0" lang="en-US" sz="2000" b="1" i="1">
                <a:solidFill>
                  <a:schemeClr val="accent2"/>
                </a:solidFill>
                <a:latin typeface="Symbol" pitchFamily="18" charset="2"/>
              </a:rPr>
              <a:t>p</a:t>
            </a:r>
            <a:r>
              <a:rPr kumimoji="0" lang="en-US" sz="2000" b="1" i="1">
                <a:solidFill>
                  <a:schemeClr val="accent2"/>
                </a:solidFill>
              </a:rPr>
              <a:t> = 180</a:t>
            </a:r>
            <a:r>
              <a:rPr kumimoji="0" lang="en-US" sz="2000" b="1" i="1" baseline="30000">
                <a:solidFill>
                  <a:schemeClr val="accent2"/>
                </a:solidFill>
              </a:rPr>
              <a:t>o</a:t>
            </a:r>
            <a:r>
              <a:rPr kumimoji="0" lang="en-US" sz="2000" b="1" i="1">
                <a:solidFill>
                  <a:schemeClr val="accent2"/>
                </a:solidFill>
              </a:rPr>
              <a:t>, so 2</a:t>
            </a:r>
            <a:r>
              <a:rPr kumimoji="0" lang="en-US" sz="2000" b="1" i="1">
                <a:solidFill>
                  <a:schemeClr val="accent2"/>
                </a:solidFill>
                <a:latin typeface="Symbol" pitchFamily="18" charset="2"/>
              </a:rPr>
              <a:t>p</a:t>
            </a:r>
            <a:r>
              <a:rPr kumimoji="0" lang="en-US" sz="2000" b="1" i="1">
                <a:solidFill>
                  <a:schemeClr val="accent2"/>
                </a:solidFill>
              </a:rPr>
              <a:t> is 360</a:t>
            </a:r>
            <a:r>
              <a:rPr kumimoji="0" lang="en-US" sz="2000" b="1" i="1" baseline="30000">
                <a:solidFill>
                  <a:schemeClr val="accent2"/>
                </a:solidFill>
              </a:rPr>
              <a:t>o</a:t>
            </a:r>
            <a:r>
              <a:rPr kumimoji="0" lang="en-US" sz="2000" b="1" i="1">
                <a:solidFill>
                  <a:schemeClr val="accent2"/>
                </a:solidFill>
              </a:rPr>
              <a:t>, or one complete cycle</a:t>
            </a:r>
            <a:endParaRPr kumimoji="0" lang="en-US" sz="2000">
              <a:solidFill>
                <a:schemeClr val="accent2"/>
              </a:solidFill>
            </a:endParaRPr>
          </a:p>
          <a:p>
            <a:pPr eaLnBrk="0" latinLnBrk="0" hangingPunct="0">
              <a:tabLst>
                <a:tab pos="457200" algn="l"/>
              </a:tabLst>
            </a:pPr>
            <a:endParaRPr kumimoji="0" lang="en-US" sz="2000" b="1" i="1">
              <a:solidFill>
                <a:schemeClr val="accent2"/>
              </a:solidFill>
            </a:endParaRPr>
          </a:p>
        </p:txBody>
      </p:sp>
      <p:sp>
        <p:nvSpPr>
          <p:cNvPr id="71695" name="Text Box 15"/>
          <p:cNvSpPr txBox="1">
            <a:spLocks noChangeArrowheads="1"/>
          </p:cNvSpPr>
          <p:nvPr/>
        </p:nvSpPr>
        <p:spPr bwMode="auto">
          <a:xfrm>
            <a:off x="6477000" y="3646488"/>
            <a:ext cx="311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latinLnBrk="0" hangingPunct="0"/>
            <a:r>
              <a:rPr kumimoji="0" lang="en-US" sz="200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71696" name="Line 16"/>
          <p:cNvSpPr>
            <a:spLocks noChangeAspect="1" noChangeShapeType="1"/>
          </p:cNvSpPr>
          <p:nvPr/>
        </p:nvSpPr>
        <p:spPr bwMode="auto">
          <a:xfrm flipV="1">
            <a:off x="3429000" y="3444875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697" name="Line 17"/>
          <p:cNvSpPr>
            <a:spLocks noChangeAspect="1" noChangeShapeType="1"/>
          </p:cNvSpPr>
          <p:nvPr/>
        </p:nvSpPr>
        <p:spPr bwMode="auto">
          <a:xfrm flipV="1">
            <a:off x="6477000" y="3368675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1698" name="Group 18"/>
          <p:cNvGrpSpPr>
            <a:grpSpLocks/>
          </p:cNvGrpSpPr>
          <p:nvPr/>
        </p:nvGrpSpPr>
        <p:grpSpPr bwMode="auto">
          <a:xfrm rot="19800000">
            <a:off x="1371600" y="1143000"/>
            <a:ext cx="304800" cy="914400"/>
            <a:chOff x="624" y="3072"/>
            <a:chExt cx="288" cy="672"/>
          </a:xfrm>
        </p:grpSpPr>
        <p:sp>
          <p:nvSpPr>
            <p:cNvPr id="71699" name="AutoShape 19"/>
            <p:cNvSpPr>
              <a:spLocks noChangeArrowheads="1"/>
            </p:cNvSpPr>
            <p:nvPr/>
          </p:nvSpPr>
          <p:spPr bwMode="auto">
            <a:xfrm rot="5400000">
              <a:off x="624" y="3456"/>
              <a:ext cx="288" cy="288"/>
            </a:xfrm>
            <a:prstGeom prst="flowChartDelay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00" name="Line 20"/>
            <p:cNvSpPr>
              <a:spLocks noChangeShapeType="1"/>
            </p:cNvSpPr>
            <p:nvPr/>
          </p:nvSpPr>
          <p:spPr bwMode="auto">
            <a:xfrm flipV="1">
              <a:off x="768" y="3072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01" name="AutoShape 21"/>
            <p:cNvSpPr>
              <a:spLocks noChangeArrowheads="1"/>
            </p:cNvSpPr>
            <p:nvPr/>
          </p:nvSpPr>
          <p:spPr bwMode="auto">
            <a:xfrm>
              <a:off x="624" y="3072"/>
              <a:ext cx="288" cy="288"/>
            </a:xfrm>
            <a:prstGeom prst="triangle">
              <a:avLst>
                <a:gd name="adj" fmla="val 50000"/>
              </a:avLst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1702" name="Group 22"/>
          <p:cNvGrpSpPr>
            <a:grpSpLocks/>
          </p:cNvGrpSpPr>
          <p:nvPr/>
        </p:nvGrpSpPr>
        <p:grpSpPr bwMode="auto">
          <a:xfrm>
            <a:off x="2438400" y="1143000"/>
            <a:ext cx="304800" cy="914400"/>
            <a:chOff x="624" y="3072"/>
            <a:chExt cx="288" cy="672"/>
          </a:xfrm>
        </p:grpSpPr>
        <p:sp>
          <p:nvSpPr>
            <p:cNvPr id="71703" name="AutoShape 23"/>
            <p:cNvSpPr>
              <a:spLocks noChangeArrowheads="1"/>
            </p:cNvSpPr>
            <p:nvPr/>
          </p:nvSpPr>
          <p:spPr bwMode="auto">
            <a:xfrm rot="5400000">
              <a:off x="624" y="3456"/>
              <a:ext cx="288" cy="288"/>
            </a:xfrm>
            <a:prstGeom prst="flowChartDelay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04" name="Line 24"/>
            <p:cNvSpPr>
              <a:spLocks noChangeShapeType="1"/>
            </p:cNvSpPr>
            <p:nvPr/>
          </p:nvSpPr>
          <p:spPr bwMode="auto">
            <a:xfrm flipV="1">
              <a:off x="768" y="3072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05" name="AutoShape 25"/>
            <p:cNvSpPr>
              <a:spLocks noChangeArrowheads="1"/>
            </p:cNvSpPr>
            <p:nvPr/>
          </p:nvSpPr>
          <p:spPr bwMode="auto">
            <a:xfrm>
              <a:off x="624" y="3072"/>
              <a:ext cx="288" cy="288"/>
            </a:xfrm>
            <a:prstGeom prst="triangle">
              <a:avLst>
                <a:gd name="adj" fmla="val 50000"/>
              </a:avLst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1706" name="Group 26"/>
          <p:cNvGrpSpPr>
            <a:grpSpLocks/>
          </p:cNvGrpSpPr>
          <p:nvPr/>
        </p:nvGrpSpPr>
        <p:grpSpPr bwMode="auto">
          <a:xfrm rot="1800000">
            <a:off x="3429000" y="1143000"/>
            <a:ext cx="304800" cy="914400"/>
            <a:chOff x="624" y="3072"/>
            <a:chExt cx="288" cy="672"/>
          </a:xfrm>
        </p:grpSpPr>
        <p:sp>
          <p:nvSpPr>
            <p:cNvPr id="71707" name="AutoShape 27"/>
            <p:cNvSpPr>
              <a:spLocks noChangeArrowheads="1"/>
            </p:cNvSpPr>
            <p:nvPr/>
          </p:nvSpPr>
          <p:spPr bwMode="auto">
            <a:xfrm rot="5400000">
              <a:off x="624" y="3456"/>
              <a:ext cx="288" cy="288"/>
            </a:xfrm>
            <a:prstGeom prst="flowChartDelay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08" name="Line 28"/>
            <p:cNvSpPr>
              <a:spLocks noChangeShapeType="1"/>
            </p:cNvSpPr>
            <p:nvPr/>
          </p:nvSpPr>
          <p:spPr bwMode="auto">
            <a:xfrm flipV="1">
              <a:off x="768" y="3072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09" name="AutoShape 29"/>
            <p:cNvSpPr>
              <a:spLocks noChangeArrowheads="1"/>
            </p:cNvSpPr>
            <p:nvPr/>
          </p:nvSpPr>
          <p:spPr bwMode="auto">
            <a:xfrm>
              <a:off x="624" y="3072"/>
              <a:ext cx="288" cy="288"/>
            </a:xfrm>
            <a:prstGeom prst="triangle">
              <a:avLst>
                <a:gd name="adj" fmla="val 50000"/>
              </a:avLst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1710" name="Group 30"/>
          <p:cNvGrpSpPr>
            <a:grpSpLocks/>
          </p:cNvGrpSpPr>
          <p:nvPr/>
        </p:nvGrpSpPr>
        <p:grpSpPr bwMode="auto">
          <a:xfrm>
            <a:off x="3962400" y="1143000"/>
            <a:ext cx="304800" cy="914400"/>
            <a:chOff x="624" y="3072"/>
            <a:chExt cx="288" cy="672"/>
          </a:xfrm>
        </p:grpSpPr>
        <p:sp>
          <p:nvSpPr>
            <p:cNvPr id="71711" name="AutoShape 31"/>
            <p:cNvSpPr>
              <a:spLocks noChangeArrowheads="1"/>
            </p:cNvSpPr>
            <p:nvPr/>
          </p:nvSpPr>
          <p:spPr bwMode="auto">
            <a:xfrm rot="5400000">
              <a:off x="624" y="3456"/>
              <a:ext cx="288" cy="288"/>
            </a:xfrm>
            <a:prstGeom prst="flowChartDelay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12" name="Line 32"/>
            <p:cNvSpPr>
              <a:spLocks noChangeShapeType="1"/>
            </p:cNvSpPr>
            <p:nvPr/>
          </p:nvSpPr>
          <p:spPr bwMode="auto">
            <a:xfrm flipV="1">
              <a:off x="768" y="3072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13" name="AutoShape 33"/>
            <p:cNvSpPr>
              <a:spLocks noChangeArrowheads="1"/>
            </p:cNvSpPr>
            <p:nvPr/>
          </p:nvSpPr>
          <p:spPr bwMode="auto">
            <a:xfrm>
              <a:off x="624" y="3072"/>
              <a:ext cx="288" cy="288"/>
            </a:xfrm>
            <a:prstGeom prst="triangle">
              <a:avLst>
                <a:gd name="adj" fmla="val 50000"/>
              </a:avLst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1714" name="Group 34"/>
          <p:cNvGrpSpPr>
            <a:grpSpLocks/>
          </p:cNvGrpSpPr>
          <p:nvPr/>
        </p:nvGrpSpPr>
        <p:grpSpPr bwMode="auto">
          <a:xfrm rot="19800000">
            <a:off x="4800600" y="1143000"/>
            <a:ext cx="304800" cy="914400"/>
            <a:chOff x="624" y="3072"/>
            <a:chExt cx="288" cy="672"/>
          </a:xfrm>
        </p:grpSpPr>
        <p:sp>
          <p:nvSpPr>
            <p:cNvPr id="71715" name="AutoShape 35"/>
            <p:cNvSpPr>
              <a:spLocks noChangeArrowheads="1"/>
            </p:cNvSpPr>
            <p:nvPr/>
          </p:nvSpPr>
          <p:spPr bwMode="auto">
            <a:xfrm rot="5400000">
              <a:off x="624" y="3456"/>
              <a:ext cx="288" cy="288"/>
            </a:xfrm>
            <a:prstGeom prst="flowChartDelay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16" name="Line 36"/>
            <p:cNvSpPr>
              <a:spLocks noChangeShapeType="1"/>
            </p:cNvSpPr>
            <p:nvPr/>
          </p:nvSpPr>
          <p:spPr bwMode="auto">
            <a:xfrm flipV="1">
              <a:off x="768" y="3072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17" name="AutoShape 37"/>
            <p:cNvSpPr>
              <a:spLocks noChangeArrowheads="1"/>
            </p:cNvSpPr>
            <p:nvPr/>
          </p:nvSpPr>
          <p:spPr bwMode="auto">
            <a:xfrm>
              <a:off x="624" y="3072"/>
              <a:ext cx="288" cy="288"/>
            </a:xfrm>
            <a:prstGeom prst="triangle">
              <a:avLst>
                <a:gd name="adj" fmla="val 50000"/>
              </a:avLst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1718" name="Line 38"/>
          <p:cNvSpPr>
            <a:spLocks noChangeShapeType="1"/>
          </p:cNvSpPr>
          <p:nvPr/>
        </p:nvSpPr>
        <p:spPr bwMode="auto">
          <a:xfrm>
            <a:off x="914400" y="1752600"/>
            <a:ext cx="6934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719" name="Text Box 39"/>
          <p:cNvSpPr txBox="1">
            <a:spLocks noChangeArrowheads="1"/>
          </p:cNvSpPr>
          <p:nvPr/>
        </p:nvSpPr>
        <p:spPr bwMode="auto">
          <a:xfrm>
            <a:off x="3810000" y="76200"/>
            <a:ext cx="1479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3600" b="1">
                <a:solidFill>
                  <a:schemeClr val="tx1"/>
                </a:solidFill>
              </a:rPr>
              <a:t>Waves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기본 디자인">
  <a:themeElements>
    <a:clrScheme name="기본 디자인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ko-KR" altLang="en-US" sz="44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Times New Roman" pitchFamily="18" charset="0"/>
            <a:ea typeface="굴림" pitchFamily="50" charset="-127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ko-KR" altLang="en-US" sz="44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Times New Roman" pitchFamily="18" charset="0"/>
            <a:ea typeface="굴림" pitchFamily="50" charset="-127"/>
          </a:defRPr>
        </a:defPPr>
      </a:lstStyle>
    </a:lnDef>
  </a:objectDefaults>
  <a:extraClrSchemeLst>
    <a:extraClrScheme>
      <a:clrScheme name="기본 디자인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2031</TotalTime>
  <Words>2369</Words>
  <Application>Microsoft Office PowerPoint</Application>
  <PresentationFormat>On-screen Show (4:3)</PresentationFormat>
  <Paragraphs>566</Paragraphs>
  <Slides>52</Slides>
  <Notes>7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52</vt:i4>
      </vt:variant>
    </vt:vector>
  </HeadingPairs>
  <TitlesOfParts>
    <vt:vector size="55" baseType="lpstr">
      <vt:lpstr>기본 디자인</vt:lpstr>
      <vt:lpstr>Equation</vt:lpstr>
      <vt:lpstr>Drawing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  <vt:lpstr>Slide 44</vt:lpstr>
      <vt:lpstr>Slide 45</vt:lpstr>
      <vt:lpstr>Slide 46</vt:lpstr>
      <vt:lpstr>Slide 47</vt:lpstr>
      <vt:lpstr>Slide 48</vt:lpstr>
      <vt:lpstr>Slide 49</vt:lpstr>
      <vt:lpstr>Example Problem</vt:lpstr>
      <vt:lpstr>Example Answer</vt:lpstr>
      <vt:lpstr>Example Answer</vt:lpstr>
    </vt:vector>
  </TitlesOfParts>
  <Company>Korea Naval Academy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Sung Youn Boo</dc:creator>
  <cp:lastModifiedBy>J. Mitch Stubblefield</cp:lastModifiedBy>
  <cp:revision>541</cp:revision>
  <dcterms:created xsi:type="dcterms:W3CDTF">2000-04-13T13:28:40Z</dcterms:created>
  <dcterms:modified xsi:type="dcterms:W3CDTF">2010-04-01T13:35:46Z</dcterms:modified>
</cp:coreProperties>
</file>